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4" r:id="rId4"/>
  </p:sldMasterIdLst>
  <p:notesMasterIdLst>
    <p:notesMasterId r:id="rId26"/>
  </p:notesMasterIdLst>
  <p:sldIdLst>
    <p:sldId id="348" r:id="rId5"/>
    <p:sldId id="307" r:id="rId6"/>
    <p:sldId id="376" r:id="rId7"/>
    <p:sldId id="301" r:id="rId8"/>
    <p:sldId id="355" r:id="rId9"/>
    <p:sldId id="384" r:id="rId10"/>
    <p:sldId id="303" r:id="rId11"/>
    <p:sldId id="304" r:id="rId12"/>
    <p:sldId id="274" r:id="rId13"/>
    <p:sldId id="305" r:id="rId14"/>
    <p:sldId id="356" r:id="rId15"/>
    <p:sldId id="293" r:id="rId16"/>
    <p:sldId id="381" r:id="rId17"/>
    <p:sldId id="382" r:id="rId18"/>
    <p:sldId id="358" r:id="rId19"/>
    <p:sldId id="360" r:id="rId20"/>
    <p:sldId id="383" r:id="rId21"/>
    <p:sldId id="316" r:id="rId22"/>
    <p:sldId id="311" r:id="rId23"/>
    <p:sldId id="315" r:id="rId24"/>
    <p:sldId id="37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CBD63C-D9B0-0548-ACFE-D1055059F1BC}" v="282" dt="2025-02-11T14:21:56.6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54"/>
    <p:restoredTop sz="67466"/>
  </p:normalViewPr>
  <p:slideViewPr>
    <p:cSldViewPr snapToGrid="0">
      <p:cViewPr varScale="1">
        <p:scale>
          <a:sx n="79" d="100"/>
          <a:sy n="79" d="100"/>
        </p:scale>
        <p:origin x="21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ABD54B-5E42-BA4A-98B0-FF46CB432A5D}" type="datetimeFigureOut">
              <a:rPr lang="en-US" smtClean="0"/>
              <a:t>2/11/25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16D040-A92D-444A-AC70-98838855C498}" type="slidenum">
              <a:rPr lang="en-US" smtClean="0"/>
              <a:t>‹#›</a:t>
            </a:fld>
            <a:endParaRPr lang="en-US"/>
          </a:p>
        </p:txBody>
      </p:sp>
    </p:spTree>
    <p:extLst>
      <p:ext uri="{BB962C8B-B14F-4D97-AF65-F5344CB8AC3E}">
        <p14:creationId xmlns:p14="http://schemas.microsoft.com/office/powerpoint/2010/main" val="1236558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‘Do Now’ activity interleaves learning from C1.3 – mixtures (Year 7). </a:t>
            </a:r>
          </a:p>
          <a:p>
            <a:endParaRPr lang="en-US" dirty="0"/>
          </a:p>
          <a:p>
            <a:r>
              <a:rPr lang="en-US" dirty="0"/>
              <a:t>Answers:</a:t>
            </a:r>
          </a:p>
          <a:p>
            <a:r>
              <a:rPr lang="en-US" dirty="0"/>
              <a:t>A = 4</a:t>
            </a:r>
          </a:p>
          <a:p>
            <a:r>
              <a:rPr lang="en-US" dirty="0"/>
              <a:t>B = 2</a:t>
            </a:r>
          </a:p>
          <a:p>
            <a:r>
              <a:rPr lang="en-US" dirty="0"/>
              <a:t>C = 1</a:t>
            </a:r>
          </a:p>
          <a:p>
            <a:r>
              <a:rPr lang="en-US" dirty="0"/>
              <a:t>D = 3</a:t>
            </a:r>
          </a:p>
          <a:p>
            <a:r>
              <a:rPr lang="en-US" dirty="0"/>
              <a:t>E = 5</a:t>
            </a:r>
          </a:p>
        </p:txBody>
      </p:sp>
      <p:sp>
        <p:nvSpPr>
          <p:cNvPr id="4" name="Slide Number Placeholder 3"/>
          <p:cNvSpPr>
            <a:spLocks noGrp="1"/>
          </p:cNvSpPr>
          <p:nvPr>
            <p:ph type="sldNum" sz="quarter" idx="5"/>
          </p:nvPr>
        </p:nvSpPr>
        <p:spPr/>
        <p:txBody>
          <a:bodyPr/>
          <a:lstStyle/>
          <a:p>
            <a:fld id="{4B7F327E-D879-4193-B0D7-BEE89950DB5C}" type="slidenum">
              <a:rPr lang="en-GB" smtClean="0"/>
              <a:t>2</a:t>
            </a:fld>
            <a:endParaRPr lang="en-GB"/>
          </a:p>
        </p:txBody>
      </p:sp>
    </p:spTree>
    <p:extLst>
      <p:ext uri="{BB962C8B-B14F-4D97-AF65-F5344CB8AC3E}">
        <p14:creationId xmlns:p14="http://schemas.microsoft.com/office/powerpoint/2010/main" val="33890290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Answer: A</a:t>
            </a:r>
          </a:p>
          <a:p>
            <a:endParaRPr lang="en-GB" b="1" dirty="0"/>
          </a:p>
          <a:p>
            <a:r>
              <a:rPr lang="en-GB" b="1" dirty="0"/>
              <a:t>Note: </a:t>
            </a:r>
            <a:r>
              <a:rPr lang="en-GB" b="0" dirty="0"/>
              <a:t>Each magnifying glass is observing the same volume of liquid.</a:t>
            </a:r>
          </a:p>
          <a:p>
            <a:endParaRPr lang="en-GB" b="1" dirty="0"/>
          </a:p>
          <a:p>
            <a:r>
              <a:rPr lang="en-GB" b="1" dirty="0"/>
              <a:t>Image source</a:t>
            </a:r>
            <a:r>
              <a:rPr lang="en-GB" dirty="0"/>
              <a:t>: </a:t>
            </a:r>
            <a:r>
              <a:rPr lang="en-GB" dirty="0" err="1"/>
              <a:t>Pixabay</a:t>
            </a:r>
            <a:endParaRPr lang="en-GB" dirty="0"/>
          </a:p>
        </p:txBody>
      </p:sp>
      <p:sp>
        <p:nvSpPr>
          <p:cNvPr id="4" name="Slide Number Placeholder 3"/>
          <p:cNvSpPr>
            <a:spLocks noGrp="1"/>
          </p:cNvSpPr>
          <p:nvPr>
            <p:ph type="sldNum" sz="quarter" idx="5"/>
          </p:nvPr>
        </p:nvSpPr>
        <p:spPr/>
        <p:txBody>
          <a:bodyPr/>
          <a:lstStyle/>
          <a:p>
            <a:fld id="{EE16D040-A92D-444A-AC70-98838855C498}" type="slidenum">
              <a:rPr lang="en-US" smtClean="0"/>
              <a:t>11</a:t>
            </a:fld>
            <a:endParaRPr lang="en-US"/>
          </a:p>
        </p:txBody>
      </p:sp>
    </p:spTree>
    <p:extLst>
      <p:ext uri="{BB962C8B-B14F-4D97-AF65-F5344CB8AC3E}">
        <p14:creationId xmlns:p14="http://schemas.microsoft.com/office/powerpoint/2010/main" val="2740818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The only correct statement here is ‘The sugar breaks up into smaller pieces and mixes with the water’. The other statements all represent common misconceptions.</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88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3814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16D040-A92D-444A-AC70-98838855C498}" type="slidenum">
              <a:rPr lang="en-US" smtClean="0"/>
              <a:t>17</a:t>
            </a:fld>
            <a:endParaRPr lang="en-US"/>
          </a:p>
        </p:txBody>
      </p:sp>
    </p:spTree>
    <p:extLst>
      <p:ext uri="{BB962C8B-B14F-4D97-AF65-F5344CB8AC3E}">
        <p14:creationId xmlns:p14="http://schemas.microsoft.com/office/powerpoint/2010/main" val="2332651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or C, it suggests that they are mixing up key terms related to solubility</a:t>
            </a:r>
            <a:r>
              <a:rPr lang="en-GB" i="1" baseline="0" dirty="0"/>
              <a:t>. To fix-it, demonstrate the dissolving of salt in water, narrating as you go using the key terms in the ‘DO Now’ slide of this lesson. Use resources from unit C1.3 to reteach if necessary. Ask students to match the key terms with their definitions, or to assign key terms to the salt, water and salt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it suggests they have multiplied by 1000 instead of dividing by 1000 to convert cm</a:t>
            </a:r>
            <a:r>
              <a:rPr lang="en-GB" baseline="30000" dirty="0"/>
              <a:t>3</a:t>
            </a:r>
            <a:r>
              <a:rPr lang="en-GB" baseline="0" dirty="0"/>
              <a:t> to dm</a:t>
            </a:r>
            <a:r>
              <a:rPr lang="en-GB" baseline="30000" dirty="0"/>
              <a:t>3</a:t>
            </a:r>
            <a:r>
              <a:rPr lang="en-GB" baseline="0" dirty="0"/>
              <a:t>. </a:t>
            </a:r>
            <a:r>
              <a:rPr lang="en-GB" i="1" baseline="0" dirty="0"/>
              <a:t>To fix-it, reteach how to convert from one unit to another, using slide 7 to help. Give students some unit conversions to practice. </a:t>
            </a:r>
            <a:r>
              <a:rPr lang="en-GB" baseline="0" dirty="0"/>
              <a:t>If students answer C, it suggests that they have confused volume with mass. </a:t>
            </a:r>
            <a:r>
              <a:rPr lang="en-GB" i="1" baseline="0" dirty="0"/>
              <a:t>To fix-it, reteach the definition of volume, with examples. Compare with mass, and show examples of masses in g and kg.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they have multiplied by 10000 instead of 1000. </a:t>
            </a:r>
            <a:r>
              <a:rPr lang="en-GB" i="1" baseline="0" dirty="0"/>
              <a:t>To fix-it, give the student some more unit conversions to practise. Use slide 7 to reteach the method for converting from one unit to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C, it </a:t>
            </a:r>
            <a:r>
              <a:rPr lang="en-GB" baseline="0"/>
              <a:t>suggests they have </a:t>
            </a:r>
            <a:r>
              <a:rPr lang="en-GB" baseline="0" dirty="0"/>
              <a:t>divided by 1000 instead of multiplying by 1000 to convert dm</a:t>
            </a:r>
            <a:r>
              <a:rPr lang="en-GB" baseline="30000" dirty="0"/>
              <a:t>3</a:t>
            </a:r>
            <a:r>
              <a:rPr lang="en-GB" baseline="0" dirty="0"/>
              <a:t> to cm</a:t>
            </a:r>
            <a:r>
              <a:rPr lang="en-GB" baseline="30000" dirty="0"/>
              <a:t>3</a:t>
            </a:r>
            <a:r>
              <a:rPr lang="en-GB" baseline="0" dirty="0"/>
              <a:t>. </a:t>
            </a:r>
            <a:r>
              <a:rPr lang="en-GB" i="1" baseline="0" dirty="0"/>
              <a:t>To fix-it, reteach how to convert from one unit to another, using slide 7 to help. Give students some unit conversions to practice.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3451719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Big idea: Reactions Rearrange Matter</a:t>
            </a:r>
          </a:p>
          <a:p>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cap="none" dirty="0">
                <a:solidFill>
                  <a:srgbClr val="235889"/>
                </a:solidFill>
                <a:latin typeface="Century Gothic"/>
                <a:ea typeface="Century Gothic"/>
                <a:cs typeface="Century Gothic"/>
                <a:sym typeface="Century Gothic"/>
              </a:rPr>
              <a:t>By this point, students should be comfortable with determining if an equation is balanced, based on their knowledge and application of conservation of mass, subscripts and coefficients. In this lesson, students will link back to their previous study of mixtures in year 7, thinking about the concentration of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cap="none" dirty="0">
              <a:solidFill>
                <a:srgbClr val="235889"/>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cap="none" dirty="0">
                <a:solidFill>
                  <a:srgbClr val="235889"/>
                </a:solidFill>
                <a:latin typeface="Century Gothic"/>
                <a:sym typeface="Century Gothic"/>
              </a:rPr>
              <a:t>Suggested hook: </a:t>
            </a:r>
            <a:r>
              <a:rPr lang="en-GB" sz="1200" b="0" i="0" u="none" strike="noStrike" cap="none" dirty="0">
                <a:solidFill>
                  <a:srgbClr val="235889"/>
                </a:solidFill>
                <a:latin typeface="Century Gothic"/>
                <a:sym typeface="Century Gothic"/>
              </a:rPr>
              <a:t>Ask students what the difference is between a glass of concentrated orange squash and a dilute one. For effect, have both at the front of the room. Challenge students to use scientific terminology from the Do Now in their answer: mixture, solvent, insoluble, soluble, etc.</a:t>
            </a:r>
            <a:endParaRPr lang="en-GB" b="0" dirty="0"/>
          </a:p>
          <a:p>
            <a:endParaRPr lang="en-GB"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a:p>
        </p:txBody>
      </p:sp>
    </p:spTree>
    <p:extLst>
      <p:ext uri="{BB962C8B-B14F-4D97-AF65-F5344CB8AC3E}">
        <p14:creationId xmlns:p14="http://schemas.microsoft.com/office/powerpoint/2010/main" val="1222917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Suggested guidance from previous lesson’s exit ticket:</a:t>
            </a:r>
          </a:p>
          <a:p>
            <a:pPr marL="0" lvl="0" indent="0" algn="l" rtl="0">
              <a:spcBef>
                <a:spcPts val="0"/>
              </a:spcBef>
              <a:spcAft>
                <a:spcPts val="0"/>
              </a:spcAft>
              <a:buNone/>
            </a:pPr>
            <a:r>
              <a:rPr lang="en-GB" b="1" dirty="0"/>
              <a:t>Q1. Answer: C</a:t>
            </a:r>
          </a:p>
          <a:p>
            <a:pPr marL="0" lvl="0" indent="0" algn="l" rtl="0">
              <a:spcBef>
                <a:spcPts val="0"/>
              </a:spcBef>
              <a:spcAft>
                <a:spcPts val="0"/>
              </a:spcAft>
              <a:buNone/>
            </a:pPr>
            <a:r>
              <a:rPr lang="en-GB" dirty="0"/>
              <a:t>If students answer A, they have understood that the mean and range are both measurements that can be taken from a data set but have not understood what the idea of uncertainty actually means. If students answer B, they have identified how to estimate it from repeated measurements rather than the definition. </a:t>
            </a:r>
            <a:r>
              <a:rPr lang="en-GB" i="1" u="none" dirty="0"/>
              <a:t>To fix-it, reteach the idea of uncertainty within a data set and how to estimate it.</a:t>
            </a:r>
          </a:p>
          <a:p>
            <a:pPr marL="0" lvl="0" indent="0" algn="l" rtl="0">
              <a:spcBef>
                <a:spcPts val="0"/>
              </a:spcBef>
              <a:spcAft>
                <a:spcPts val="0"/>
              </a:spcAft>
              <a:buNone/>
            </a:pPr>
            <a:r>
              <a:rPr lang="en-GB" b="1" dirty="0"/>
              <a:t>Q2. Answer: A</a:t>
            </a:r>
          </a:p>
          <a:p>
            <a:pPr marL="0" lvl="0" indent="0" algn="l" rtl="0">
              <a:spcBef>
                <a:spcPts val="0"/>
              </a:spcBef>
              <a:spcAft>
                <a:spcPts val="0"/>
              </a:spcAft>
              <a:buNone/>
            </a:pPr>
            <a:r>
              <a:rPr lang="en-GB" dirty="0"/>
              <a:t>If students answer B, they have forgotten to divide the range by two. If students answer C they have calculated the mean rather than the uncertainty. </a:t>
            </a:r>
            <a:r>
              <a:rPr lang="en-GB" i="1" dirty="0"/>
              <a:t>To fix-it, give students more practice of estimating the mean from repeated measurements.</a:t>
            </a:r>
          </a:p>
          <a:p>
            <a:pPr marL="0" lvl="0" indent="0" algn="l" rtl="0">
              <a:spcBef>
                <a:spcPts val="0"/>
              </a:spcBef>
              <a:spcAft>
                <a:spcPts val="0"/>
              </a:spcAft>
              <a:buNone/>
            </a:pPr>
            <a:r>
              <a:rPr lang="en-GB" b="1" dirty="0"/>
              <a:t>Q3. Answer: C</a:t>
            </a:r>
          </a:p>
          <a:p>
            <a:pPr marL="0" lvl="0" indent="0" algn="l" rtl="0">
              <a:spcBef>
                <a:spcPts val="0"/>
              </a:spcBef>
              <a:spcAft>
                <a:spcPts val="0"/>
              </a:spcAft>
              <a:buNone/>
            </a:pPr>
            <a:r>
              <a:rPr lang="en-GB" b="0" dirty="0"/>
              <a:t>If students answer A, they are not clear on the meaning of the smallest interval, and have only used the numbered intervals. </a:t>
            </a:r>
            <a:r>
              <a:rPr lang="en-GB" b="0" i="1" dirty="0"/>
              <a:t>To fix-it, get pupils to practice identifying the intervals on different instruments.</a:t>
            </a:r>
            <a:r>
              <a:rPr lang="en-GB" b="0" dirty="0"/>
              <a:t> If students answer B, they have identified the smallest interval but have not divided by two. </a:t>
            </a:r>
            <a:r>
              <a:rPr lang="en-GB" b="0" i="1" dirty="0"/>
              <a:t>To fix-it, get pupils to practice estimating the uncertainty from different instruments.</a:t>
            </a:r>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These slides are a review from C3.2.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activity introduces concentration in a </a:t>
            </a:r>
            <a:r>
              <a:rPr lang="en-GB" b="1" dirty="0"/>
              <a:t>qualitative</a:t>
            </a:r>
            <a:r>
              <a:rPr lang="en-GB" dirty="0"/>
              <a:t> way, before bringing in the quantitative.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is worth demonstrating the dilution of squash to show a dilution series, or to ask questions about what is happening to the </a:t>
            </a:r>
            <a:r>
              <a:rPr lang="en-GB" b="1" dirty="0"/>
              <a:t>mass </a:t>
            </a:r>
            <a:r>
              <a:rPr lang="en-GB" dirty="0"/>
              <a:t>of solute </a:t>
            </a:r>
            <a:r>
              <a:rPr lang="en-GB" b="1" dirty="0"/>
              <a:t>per unit volume </a:t>
            </a:r>
            <a:r>
              <a:rPr lang="en-GB" dirty="0"/>
              <a:t>as the dilution occurs. Be very clear regarding the meaning of the term ‘amount’ as students have now met amount of substance meaning moles. At this stage focus on mass in 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solution is composed of a solute and a solvent.</a:t>
            </a:r>
          </a:p>
          <a:p>
            <a:r>
              <a:rPr lang="en-GB" dirty="0"/>
              <a:t> • A solvent is the substance a solute dissolves in</a:t>
            </a:r>
          </a:p>
          <a:p>
            <a:r>
              <a:rPr lang="en-GB" dirty="0"/>
              <a:t> • A solute is the substance that dissolves in a solvent.</a:t>
            </a:r>
          </a:p>
          <a:p>
            <a:r>
              <a:rPr lang="en-GB" dirty="0"/>
              <a:t> • A saturated solution is a solution in which no more solute will dissolve</a:t>
            </a:r>
          </a:p>
          <a:p>
            <a:r>
              <a:rPr lang="en-GB" dirty="0"/>
              <a:t> • An unsaturated solution is a solution in which solute will dissolve</a:t>
            </a:r>
          </a:p>
          <a:p>
            <a:r>
              <a:rPr lang="en-GB" dirty="0"/>
              <a:t> • A substance is soluble if it will dissolve to form a solution</a:t>
            </a:r>
          </a:p>
          <a:p>
            <a:r>
              <a:rPr lang="en-GB" dirty="0"/>
              <a:t> • A substance is insoluble if it will not dissolve to form a solution</a:t>
            </a:r>
          </a:p>
          <a:p>
            <a:r>
              <a:rPr lang="en-GB" dirty="0"/>
              <a:t> • A solute dissolves when the solute particles fill in the spaces between the solvent particles</a:t>
            </a:r>
          </a:p>
          <a:p>
            <a:pPr lvl="0" algn="l"/>
            <a:r>
              <a:rPr lang="en-GB" dirty="0"/>
              <a:t>The concentration of a solution tells you how much solute is dissolved in a given volume of a solution. </a:t>
            </a:r>
          </a:p>
          <a:p>
            <a:endParaRPr lang="en-GB" dirty="0"/>
          </a:p>
          <a:p>
            <a:r>
              <a:rPr lang="en-GB" dirty="0"/>
              <a:t>The </a:t>
            </a:r>
            <a:r>
              <a:rPr lang="en-GB" dirty="0" err="1"/>
              <a:t>PhET</a:t>
            </a:r>
            <a:r>
              <a:rPr lang="en-GB" dirty="0"/>
              <a:t> animation can be used at any point in the introduction, suggested with slide 10. The link is: https://</a:t>
            </a:r>
            <a:r>
              <a:rPr lang="en-GB" dirty="0" err="1"/>
              <a:t>edu.rsc.org</a:t>
            </a:r>
            <a:r>
              <a:rPr lang="en-GB" dirty="0"/>
              <a:t>/</a:t>
            </a:r>
            <a:r>
              <a:rPr lang="en-GB" dirty="0" err="1"/>
              <a:t>download?ac</a:t>
            </a:r>
            <a:r>
              <a:rPr lang="en-GB" dirty="0"/>
              <a:t>=501331 or https://</a:t>
            </a:r>
            <a:r>
              <a:rPr lang="en-GB" dirty="0" err="1"/>
              <a:t>phet.colorado.edu</a:t>
            </a:r>
            <a:r>
              <a:rPr lang="en-GB" dirty="0"/>
              <a:t>/</a:t>
            </a:r>
            <a:r>
              <a:rPr lang="en-GB" dirty="0" err="1"/>
              <a:t>en</a:t>
            </a:r>
            <a:r>
              <a:rPr lang="en-GB" dirty="0"/>
              <a:t>/simulation/concentration</a:t>
            </a:r>
          </a:p>
          <a:p>
            <a:endParaRPr lang="en-GB" dirty="0">
              <a:cs typeface="Calibri"/>
            </a:endParaRPr>
          </a:p>
          <a:p>
            <a:r>
              <a:rPr lang="en-GB" dirty="0">
                <a:cs typeface="Calibri"/>
              </a:rPr>
              <a:t>Image source</a:t>
            </a:r>
          </a:p>
          <a:p>
            <a:r>
              <a:rPr lang="en-GB" dirty="0">
                <a:cs typeface="Calibri"/>
              </a:rPr>
              <a:t>https://</a:t>
            </a:r>
            <a:r>
              <a:rPr lang="en-GB" dirty="0" err="1">
                <a:cs typeface="Calibri"/>
              </a:rPr>
              <a:t>world.openfoodfacts.org</a:t>
            </a:r>
            <a:r>
              <a:rPr lang="en-GB" dirty="0">
                <a:cs typeface="Calibri"/>
              </a:rPr>
              <a:t>/product/9300673000484/blackcurrant-juice-syrup-</a:t>
            </a:r>
            <a:r>
              <a:rPr lang="en-GB" dirty="0" err="1">
                <a:cs typeface="Calibri"/>
              </a:rPr>
              <a:t>ribena</a:t>
            </a:r>
            <a:r>
              <a:rPr lang="en-GB" dirty="0">
                <a:cs typeface="Calibri"/>
              </a:rPr>
              <a:t> (creative commons)</a:t>
            </a:r>
          </a:p>
          <a:p>
            <a:r>
              <a:rPr lang="en-GB" dirty="0">
                <a:cs typeface="Calibri"/>
              </a:rPr>
              <a:t>https://</a:t>
            </a:r>
            <a:r>
              <a:rPr lang="en-GB" dirty="0" err="1">
                <a:cs typeface="Calibri"/>
              </a:rPr>
              <a:t>world.openfoodfacts.org</a:t>
            </a:r>
            <a:r>
              <a:rPr lang="en-GB" dirty="0">
                <a:cs typeface="Calibri"/>
              </a:rPr>
              <a:t>/product/5054267006102/</a:t>
            </a:r>
            <a:r>
              <a:rPr lang="en-GB" dirty="0" err="1">
                <a:cs typeface="Calibri"/>
              </a:rPr>
              <a:t>ribena</a:t>
            </a:r>
            <a:r>
              <a:rPr lang="en-GB" dirty="0">
                <a:cs typeface="Calibri"/>
              </a:rPr>
              <a:t>-blackcurrant (creative commons)</a:t>
            </a:r>
          </a:p>
          <a:p>
            <a:endParaRPr lang="en-GB" dirty="0">
              <a:cs typeface="Calibri"/>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690169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script:</a:t>
            </a:r>
          </a:p>
          <a:p>
            <a:r>
              <a:rPr lang="en-US" b="0" i="1" dirty="0"/>
              <a:t>What do we mean by volume? </a:t>
            </a:r>
            <a:r>
              <a:rPr lang="en-US" b="1" i="1" dirty="0"/>
              <a:t>Volume is the amount of space that something takes up.</a:t>
            </a:r>
          </a:p>
          <a:p>
            <a:r>
              <a:rPr lang="en-US" b="0" i="0" dirty="0"/>
              <a:t>Look at those two chairs – they take up the same amount of space, so we can say that they have the same volume.</a:t>
            </a:r>
          </a:p>
          <a:p>
            <a:r>
              <a:rPr lang="en-US" b="0" i="0" dirty="0"/>
              <a:t>Look at this beaker of water, we can read from the side the the volume of the liquid here is 250 cm</a:t>
            </a:r>
            <a:r>
              <a:rPr lang="en-US" b="0" i="0" baseline="30000" dirty="0"/>
              <a:t>3</a:t>
            </a:r>
            <a:r>
              <a:rPr lang="en-US" b="0" i="0" baseline="0" dirty="0"/>
              <a:t>. Now if I pour this liquid into another container, say this graduated cylinder, </a:t>
            </a:r>
            <a:r>
              <a:rPr lang="en-US" b="0" i="1" baseline="0" dirty="0"/>
              <a:t>has the volume changed? </a:t>
            </a:r>
            <a:r>
              <a:rPr lang="en-US" b="1" i="1" baseline="0" dirty="0"/>
              <a:t>No. </a:t>
            </a:r>
            <a:r>
              <a:rPr lang="en-US" b="0" i="0" baseline="0" dirty="0"/>
              <a:t>The shape that this liquid takes up has changed, but the volume has not changed. If I poured this liquid all over the floor it would still have a volume of 250 cm</a:t>
            </a:r>
            <a:r>
              <a:rPr lang="en-US" b="0" i="0" baseline="30000" dirty="0"/>
              <a:t>3</a:t>
            </a:r>
            <a:r>
              <a:rPr lang="en-US" b="0" i="0" baseline="0" dirty="0"/>
              <a:t>.</a:t>
            </a:r>
          </a:p>
          <a:p>
            <a:r>
              <a:rPr lang="en-US" b="0" i="1" baseline="0" dirty="0"/>
              <a:t>What are the units of volume? </a:t>
            </a:r>
            <a:r>
              <a:rPr lang="en-US" b="0" i="0" baseline="0" dirty="0"/>
              <a:t>We’ve already mentioned one – cm</a:t>
            </a:r>
            <a:r>
              <a:rPr lang="en-US" b="0" i="0" baseline="30000" dirty="0"/>
              <a:t>3</a:t>
            </a:r>
            <a:r>
              <a:rPr lang="en-US" b="0" i="0" baseline="0" dirty="0"/>
              <a:t>. </a:t>
            </a:r>
            <a:r>
              <a:rPr lang="en-US" b="0" i="1" baseline="0" dirty="0"/>
              <a:t>What are the others?</a:t>
            </a:r>
          </a:p>
          <a:p>
            <a:r>
              <a:rPr lang="en-US" b="1" i="0" baseline="0" dirty="0"/>
              <a:t>Reveal the answers on the board once </a:t>
            </a:r>
            <a:r>
              <a:rPr lang="en-US" b="1" i="0" baseline="0" dirty="0" err="1"/>
              <a:t>studens</a:t>
            </a:r>
            <a:r>
              <a:rPr lang="en-US" b="1" i="0" baseline="0" dirty="0"/>
              <a:t> have had time to list theirs and offer some answers.</a:t>
            </a:r>
            <a:endParaRPr lang="en-US" b="1"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Cubic </a:t>
            </a:r>
            <a:r>
              <a:rPr lang="en-US" dirty="0" err="1"/>
              <a:t>metres</a:t>
            </a:r>
            <a:r>
              <a:rPr lang="en-US" dirty="0"/>
              <a:t> can also be said as </a:t>
            </a:r>
            <a:r>
              <a:rPr lang="en-US" dirty="0" err="1"/>
              <a:t>metres</a:t>
            </a:r>
            <a:r>
              <a:rPr lang="en-US" dirty="0"/>
              <a:t> cubed, cubic </a:t>
            </a:r>
            <a:r>
              <a:rPr lang="en-US" dirty="0" err="1"/>
              <a:t>centimetres</a:t>
            </a:r>
            <a:r>
              <a:rPr lang="en-US" dirty="0"/>
              <a:t> as </a:t>
            </a:r>
            <a:r>
              <a:rPr lang="en-US" dirty="0" err="1"/>
              <a:t>centimetres</a:t>
            </a:r>
            <a:r>
              <a:rPr lang="en-US" dirty="0"/>
              <a:t> cubed. </a:t>
            </a:r>
            <a:r>
              <a:rPr lang="en-US" dirty="0">
                <a:cs typeface="Calibri"/>
              </a:rPr>
              <a:t>You should know from maths that volume = length x breadth x height, which is why the units are cubic rather than squared.</a:t>
            </a:r>
            <a:endParaRPr lang="en-US" dirty="0"/>
          </a:p>
          <a:p>
            <a:r>
              <a:rPr lang="en-US" dirty="0"/>
              <a:t>We also have </a:t>
            </a:r>
            <a:r>
              <a:rPr lang="en-US" dirty="0" err="1"/>
              <a:t>litres</a:t>
            </a:r>
            <a:r>
              <a:rPr lang="en-US" dirty="0"/>
              <a:t> – this is the volume we often buy milk in! and </a:t>
            </a:r>
            <a:r>
              <a:rPr lang="en-US" dirty="0" err="1"/>
              <a:t>millilitres</a:t>
            </a:r>
            <a:r>
              <a:rPr lang="en-US" dirty="0"/>
              <a:t>.</a:t>
            </a:r>
          </a:p>
          <a:p>
            <a:r>
              <a:rPr lang="en-US" dirty="0"/>
              <a:t>Scientists use </a:t>
            </a:r>
            <a:r>
              <a:rPr lang="en-US" dirty="0" err="1"/>
              <a:t>decimetres</a:t>
            </a:r>
            <a:r>
              <a:rPr lang="en-US" dirty="0"/>
              <a:t> cubed as the unit of volume, and we write it </a:t>
            </a:r>
            <a:r>
              <a:rPr lang="en-US" b="1" dirty="0"/>
              <a:t>like this</a:t>
            </a:r>
            <a:r>
              <a:rPr lang="en-US" dirty="0"/>
              <a:t>, with a small ‘3’.</a:t>
            </a:r>
          </a:p>
          <a:p>
            <a:r>
              <a:rPr lang="en-US" dirty="0"/>
              <a:t>1 dm</a:t>
            </a:r>
            <a:r>
              <a:rPr lang="en-US" baseline="30000" dirty="0"/>
              <a:t>3</a:t>
            </a:r>
            <a:r>
              <a:rPr lang="en-US" baseline="0" dirty="0"/>
              <a:t> is equal to 1 L. And that volume is the same as 1000 cm</a:t>
            </a:r>
            <a:r>
              <a:rPr lang="en-US" baseline="30000" dirty="0"/>
              <a:t>3</a:t>
            </a:r>
            <a:r>
              <a:rPr lang="en-US" baseline="0" dirty="0"/>
              <a:t>. These are just different ways of writing the same volume. It’s like saying 1 </a:t>
            </a:r>
            <a:r>
              <a:rPr lang="en-US" baseline="0" dirty="0" err="1"/>
              <a:t>metre</a:t>
            </a:r>
            <a:r>
              <a:rPr lang="en-US" baseline="0" dirty="0"/>
              <a:t> is the same as 100 cm</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6276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script:</a:t>
            </a:r>
          </a:p>
          <a:p>
            <a:r>
              <a:rPr lang="en-US" b="0" dirty="0"/>
              <a:t>Sometimes when you are given a number in one unit, you will have to figure out what that number is in another unit. We call this unit conversion.</a:t>
            </a:r>
          </a:p>
          <a:p>
            <a:r>
              <a:rPr lang="en-US" b="0" dirty="0"/>
              <a:t>You’ve done this lots of times before, for example, if I asked you </a:t>
            </a:r>
            <a:r>
              <a:rPr lang="en-US" b="0" i="1" dirty="0"/>
              <a:t>what 200 cm is in m, you would say</a:t>
            </a:r>
            <a:r>
              <a:rPr lang="en-US" b="0" dirty="0"/>
              <a:t>….</a:t>
            </a:r>
            <a:r>
              <a:rPr lang="en-US" b="1" dirty="0"/>
              <a:t>2 m</a:t>
            </a:r>
            <a:r>
              <a:rPr lang="en-US" b="0" dirty="0"/>
              <a:t>. You have converted the unit from cm to m.</a:t>
            </a:r>
          </a:p>
          <a:p>
            <a:r>
              <a:rPr lang="en-US" b="0" i="1" dirty="0"/>
              <a:t>What is 1 minute in seconds? </a:t>
            </a:r>
            <a:r>
              <a:rPr lang="en-US" b="1" i="1" dirty="0"/>
              <a:t>60 seconds. </a:t>
            </a:r>
            <a:r>
              <a:rPr lang="en-US" b="0" i="0" dirty="0"/>
              <a:t>There again you converted a unit. You can do that because you know that in one minute there is 60 seconds, so in two minutes there must be 120 seconds, etc.</a:t>
            </a:r>
          </a:p>
          <a:p>
            <a:r>
              <a:rPr lang="en-US" b="0" i="0" dirty="0"/>
              <a:t>Now lets do the same thing but with units of volume.</a:t>
            </a:r>
          </a:p>
          <a:p>
            <a:r>
              <a:rPr lang="en-US" b="0" i="0" dirty="0"/>
              <a:t>Like we said before, 1 dm</a:t>
            </a:r>
            <a:r>
              <a:rPr lang="en-US" b="0" i="0" baseline="30000" dirty="0"/>
              <a:t>3</a:t>
            </a:r>
            <a:r>
              <a:rPr lang="en-US" b="0" i="0" baseline="0" dirty="0"/>
              <a:t> = 1 L = 1000 cm</a:t>
            </a:r>
            <a:r>
              <a:rPr lang="en-US" b="0" i="0" baseline="30000" dirty="0"/>
              <a:t>3</a:t>
            </a:r>
            <a:endParaRPr lang="en-US" b="0" i="1" dirty="0"/>
          </a:p>
          <a:p>
            <a:r>
              <a:rPr lang="en-US" dirty="0"/>
              <a:t>Because 1 dm</a:t>
            </a:r>
            <a:r>
              <a:rPr lang="en-US" baseline="30000" dirty="0"/>
              <a:t>3</a:t>
            </a:r>
            <a:r>
              <a:rPr lang="en-US" baseline="0" dirty="0"/>
              <a:t> = 1 L, you do not need to convert the numbers. If you are given a volume in L, it will be the same in dm</a:t>
            </a:r>
            <a:r>
              <a:rPr lang="en-US" baseline="30000" dirty="0"/>
              <a:t>3</a:t>
            </a:r>
            <a:r>
              <a:rPr lang="en-US" baseline="0" dirty="0"/>
              <a:t>. 27 L = 27 dm</a:t>
            </a:r>
            <a:r>
              <a:rPr lang="en-US" baseline="30000" dirty="0"/>
              <a:t>3</a:t>
            </a:r>
            <a:r>
              <a:rPr lang="en-US" baseline="0" dirty="0"/>
              <a:t>.</a:t>
            </a:r>
          </a:p>
          <a:p>
            <a:r>
              <a:rPr lang="en-US" baseline="0" dirty="0"/>
              <a:t>Now because 1 dm</a:t>
            </a:r>
            <a:r>
              <a:rPr lang="en-US" baseline="30000" dirty="0"/>
              <a:t>3</a:t>
            </a:r>
            <a:r>
              <a:rPr lang="en-US" baseline="0" dirty="0"/>
              <a:t> = 1000 cm</a:t>
            </a:r>
            <a:r>
              <a:rPr lang="en-US" baseline="30000" dirty="0"/>
              <a:t>3</a:t>
            </a:r>
            <a:r>
              <a:rPr lang="en-US" baseline="0" dirty="0"/>
              <a:t>, to change a number in dm</a:t>
            </a:r>
            <a:r>
              <a:rPr lang="en-US" baseline="30000" dirty="0"/>
              <a:t>3</a:t>
            </a:r>
            <a:r>
              <a:rPr lang="en-US" baseline="0" dirty="0"/>
              <a:t> to cm</a:t>
            </a:r>
            <a:r>
              <a:rPr lang="en-US" baseline="30000" dirty="0"/>
              <a:t>3</a:t>
            </a:r>
            <a:r>
              <a:rPr lang="en-US" baseline="0" dirty="0"/>
              <a:t> you need to multiply it by 1000. so 2 dm</a:t>
            </a:r>
            <a:r>
              <a:rPr lang="en-US" baseline="30000" dirty="0"/>
              <a:t>3</a:t>
            </a:r>
            <a:r>
              <a:rPr lang="en-US" baseline="0" dirty="0"/>
              <a:t> = 2000 cm</a:t>
            </a:r>
            <a:r>
              <a:rPr lang="en-US" baseline="30000" dirty="0"/>
              <a:t>3</a:t>
            </a:r>
            <a:r>
              <a:rPr lang="en-US" baseline="0" dirty="0"/>
              <a:t>. And to go back the other way, from cm</a:t>
            </a:r>
            <a:r>
              <a:rPr lang="en-US" baseline="30000" dirty="0"/>
              <a:t>3</a:t>
            </a:r>
            <a:r>
              <a:rPr lang="en-US" baseline="0" dirty="0"/>
              <a:t> to dm</a:t>
            </a:r>
            <a:r>
              <a:rPr lang="en-US" baseline="30000" dirty="0"/>
              <a:t>3</a:t>
            </a:r>
            <a:r>
              <a:rPr lang="en-US" baseline="0" dirty="0"/>
              <a:t> you have to divide by 1000, so 20,000 cm</a:t>
            </a:r>
            <a:r>
              <a:rPr lang="en-US" baseline="30000" dirty="0"/>
              <a:t>3</a:t>
            </a:r>
            <a:r>
              <a:rPr lang="en-US" baseline="0" dirty="0"/>
              <a:t> is the same as 20 dm</a:t>
            </a:r>
            <a:r>
              <a:rPr lang="en-US" baseline="30000" dirty="0"/>
              <a:t>3</a:t>
            </a:r>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baseline="0" dirty="0"/>
              <a:t>Why do we have two different ways of saying the same thing? </a:t>
            </a:r>
            <a:r>
              <a:rPr lang="en-US" b="1" i="1" baseline="0" dirty="0"/>
              <a:t>The units are useful in different scenarios. Seconds is more useful when timing short events precisely. Minutes are more suited to less precise measurements, like the length of an assessment or a lesson. Hours, days, weeks, months, years all are useful for different things. The same applies to most other things that we measure. Volume can be measured in lots of different units.</a:t>
            </a:r>
            <a:endParaRPr lang="en-US" b="1" i="1" baseline="0"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343707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endParaRPr lang="en-GB" dirty="0"/>
          </a:p>
          <a:p>
            <a:endParaRPr lang="en-GB" dirty="0"/>
          </a:p>
          <a:p>
            <a:r>
              <a:rPr lang="en-GB" dirty="0" err="1"/>
              <a:t>PhET</a:t>
            </a:r>
            <a:r>
              <a:rPr lang="en-GB" dirty="0"/>
              <a:t> link:</a:t>
            </a:r>
          </a:p>
          <a:p>
            <a:r>
              <a:rPr lang="en-GB" dirty="0"/>
              <a:t>https://</a:t>
            </a:r>
            <a:r>
              <a:rPr lang="en-GB" dirty="0" err="1"/>
              <a:t>phet.colorado.edu</a:t>
            </a:r>
            <a:r>
              <a:rPr lang="en-GB" dirty="0"/>
              <a:t>/</a:t>
            </a:r>
            <a:r>
              <a:rPr lang="en-GB" dirty="0" err="1"/>
              <a:t>en</a:t>
            </a:r>
            <a:r>
              <a:rPr lang="en-GB" dirty="0"/>
              <a:t>/simulation/concentration (there are links here to embed the animation into your slide or it can be played directly from the website).</a:t>
            </a:r>
          </a:p>
          <a:p>
            <a:endParaRPr lang="en-GB" dirty="0"/>
          </a:p>
          <a:p>
            <a:r>
              <a:rPr lang="en-GB" dirty="0"/>
              <a:t>Use this animation to demonstrate what happens to the concentration of a solution as the amount of solute increases – avoid using the meter at this stage as it measures the solution in mol/L (it is an American animation).</a:t>
            </a: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129649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So we can define concentration is the mass of a solute in a certain volume of solvent. Think about it, if you have a bigger mass of solute (like salt) in a certain volume of solvent (like water), then you will have a higher concentration of 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We measure mass in grams, and volume in dm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 so the unit of concentration is g/dm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Display the diagrams.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i="0" u="none" strike="noStrike" kern="1200" cap="none" spc="0" normalizeH="0" baseline="0" noProof="0" dirty="0">
                <a:ln>
                  <a:noFill/>
                </a:ln>
                <a:effectLst/>
                <a:uLnTx/>
                <a:uFillTx/>
                <a:latin typeface="Century Gothic" panose="020B0502020202020204" pitchFamily="34" charset="0"/>
              </a:rPr>
              <a:t>You can increase the concentration of a solution by adding more solute or less solvent. You can decrease the concentration by adding more solvent or less solute. </a:t>
            </a:r>
            <a:r>
              <a:rPr kumimoji="0" lang="en-GB" sz="1200" b="1" i="0" u="none" strike="noStrike" kern="1200" cap="none" spc="0" normalizeH="0" baseline="0" noProof="0" dirty="0">
                <a:ln>
                  <a:noFill/>
                </a:ln>
                <a:effectLst/>
                <a:uLnTx/>
                <a:uFillTx/>
                <a:latin typeface="Century Gothic" panose="020B0502020202020204" pitchFamily="34" charset="0"/>
              </a:rPr>
              <a:t>Demonstrate this concept using the squash from earlier in the lesson.</a:t>
            </a:r>
          </a:p>
          <a:p>
            <a:endParaRPr lang="en-US" dirty="0"/>
          </a:p>
          <a:p>
            <a:r>
              <a:rPr lang="en-US" b="1" dirty="0"/>
              <a:t>Teacher note:</a:t>
            </a:r>
          </a:p>
          <a:p>
            <a:r>
              <a:rPr lang="en-US" dirty="0"/>
              <a:t>In KS4, students will study moles. At this point they will be introduced to another unit of concentration: mol/dm</a:t>
            </a:r>
            <a:r>
              <a:rPr lang="en-US" baseline="30000" dirty="0"/>
              <a:t>3</a:t>
            </a:r>
            <a:r>
              <a:rPr lang="en-US" baseline="0" dirty="0"/>
              <a:t>. Until that point, we will use g/dm</a:t>
            </a:r>
            <a:r>
              <a:rPr lang="en-US" baseline="30000" dirty="0"/>
              <a:t>3</a:t>
            </a:r>
            <a:r>
              <a:rPr lang="en-US" baseline="0" dirty="0"/>
              <a:t> for concentration calculations.</a:t>
            </a:r>
          </a:p>
          <a:p>
            <a:r>
              <a:rPr lang="en-US" baseline="0" dirty="0"/>
              <a:t>g/dm</a:t>
            </a:r>
            <a:r>
              <a:rPr lang="en-US" baseline="30000" dirty="0"/>
              <a:t>3</a:t>
            </a:r>
            <a:r>
              <a:rPr lang="en-US" baseline="0" dirty="0"/>
              <a:t> can also be written as g dm</a:t>
            </a:r>
            <a:r>
              <a:rPr lang="en-US" baseline="30000" dirty="0"/>
              <a:t>-3</a:t>
            </a:r>
            <a:r>
              <a:rPr lang="en-US" baseline="0" dirty="0"/>
              <a:t> . For now, we will only use the former to avoid confusion, but be aware </a:t>
            </a:r>
            <a:r>
              <a:rPr lang="en-US" baseline="0"/>
              <a:t>that some other </a:t>
            </a:r>
            <a:r>
              <a:rPr lang="en-US" baseline="0" dirty="0"/>
              <a:t>textbooks </a:t>
            </a:r>
            <a:r>
              <a:rPr lang="en-US" baseline="0"/>
              <a:t>and resources </a:t>
            </a:r>
            <a:r>
              <a:rPr lang="en-US" baseline="0" dirty="0"/>
              <a:t>might </a:t>
            </a:r>
            <a:r>
              <a:rPr lang="en-US" baseline="0"/>
              <a:t>use the latter.</a:t>
            </a:r>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21732230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955232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1273556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28647761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1274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40720447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508516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6961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212110609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6931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4838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56420911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66965801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31295980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56649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atin typeface="Century Gothic" panose="020B0502020202020204" pitchFamily="34" charset="0"/>
              </a:defRPr>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Century Gothic" panose="020B0502020202020204" pitchFamily="34" charset="0"/>
                <a:cs typeface="Arial" panose="020B0604020202020204" pitchFamily="34" charset="0"/>
              </a:rPr>
              <a:t>Activity</a:t>
            </a:r>
          </a:p>
        </p:txBody>
      </p:sp>
    </p:spTree>
    <p:extLst>
      <p:ext uri="{BB962C8B-B14F-4D97-AF65-F5344CB8AC3E}">
        <p14:creationId xmlns:p14="http://schemas.microsoft.com/office/powerpoint/2010/main" val="11475579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21433206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4426363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2930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346967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693"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18.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FDF51-0FBF-B547-B5DF-F2AF53FD0489}"/>
              </a:ext>
            </a:extLst>
          </p:cNvPr>
          <p:cNvSpPr>
            <a:spLocks noGrp="1"/>
          </p:cNvSpPr>
          <p:nvPr>
            <p:ph type="title"/>
          </p:nvPr>
        </p:nvSpPr>
        <p:spPr/>
        <p:txBody>
          <a:bodyPr/>
          <a:lstStyle/>
          <a:p>
            <a:r>
              <a:rPr lang="en-US" dirty="0">
                <a:latin typeface="Century Gothic" panose="020B0502020202020204" pitchFamily="34" charset="0"/>
              </a:rPr>
              <a:t>Concentration</a:t>
            </a:r>
          </a:p>
        </p:txBody>
      </p:sp>
      <p:sp>
        <p:nvSpPr>
          <p:cNvPr id="4" name="TextBox 3">
            <a:extLst>
              <a:ext uri="{FF2B5EF4-FFF2-40B4-BE49-F238E27FC236}">
                <a16:creationId xmlns:a16="http://schemas.microsoft.com/office/drawing/2014/main" id="{CBDF67DE-26A1-7545-9C1E-22A196D870AE}"/>
              </a:ext>
            </a:extLst>
          </p:cNvPr>
          <p:cNvSpPr txBox="1"/>
          <p:nvPr/>
        </p:nvSpPr>
        <p:spPr>
          <a:xfrm>
            <a:off x="3986807" y="382922"/>
            <a:ext cx="391454"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g</a:t>
            </a:r>
          </a:p>
        </p:txBody>
      </p:sp>
      <p:sp>
        <p:nvSpPr>
          <p:cNvPr id="6" name="TextBox 5">
            <a:extLst>
              <a:ext uri="{FF2B5EF4-FFF2-40B4-BE49-F238E27FC236}">
                <a16:creationId xmlns:a16="http://schemas.microsoft.com/office/drawing/2014/main" id="{FDBF755D-A816-984A-84F1-A3EF4002DCC1}"/>
              </a:ext>
            </a:extLst>
          </p:cNvPr>
          <p:cNvSpPr txBox="1"/>
          <p:nvPr/>
        </p:nvSpPr>
        <p:spPr>
          <a:xfrm>
            <a:off x="8418358" y="461872"/>
            <a:ext cx="792205"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dm</a:t>
            </a:r>
            <a:r>
              <a:rPr lang="en-US" sz="2400" b="1" baseline="30000" dirty="0">
                <a:solidFill>
                  <a:schemeClr val="accent1"/>
                </a:solidFill>
                <a:latin typeface="Century Gothic" panose="020B0502020202020204" pitchFamily="34" charset="0"/>
              </a:rPr>
              <a:t>3</a:t>
            </a:r>
            <a:endParaRPr lang="en-US" sz="2400" b="1"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8DD77D0F-46E7-0543-842E-63E24AAD9D08}"/>
              </a:ext>
            </a:extLst>
          </p:cNvPr>
          <p:cNvSpPr txBox="1"/>
          <p:nvPr/>
        </p:nvSpPr>
        <p:spPr>
          <a:xfrm>
            <a:off x="540000" y="1567305"/>
            <a:ext cx="5702202" cy="461665"/>
          </a:xfrm>
          <a:prstGeom prst="rect">
            <a:avLst/>
          </a:prstGeom>
          <a:noFill/>
        </p:spPr>
        <p:txBody>
          <a:bodyPr wrap="none" rtlCol="0">
            <a:spAutoFit/>
          </a:bodyPr>
          <a:lstStyle/>
          <a:p>
            <a:r>
              <a:rPr lang="en-US" sz="2400" b="1" dirty="0">
                <a:latin typeface="Century Gothic" panose="020B0502020202020204" pitchFamily="34" charset="0"/>
              </a:rPr>
              <a:t>So, the unit of concentration is g/dm</a:t>
            </a:r>
            <a:r>
              <a:rPr lang="en-US" sz="2400" b="1" baseline="30000" dirty="0">
                <a:latin typeface="Century Gothic" panose="020B0502020202020204" pitchFamily="34" charset="0"/>
              </a:rPr>
              <a:t>3</a:t>
            </a:r>
            <a:endParaRPr lang="en-US" sz="2400" b="1" dirty="0">
              <a:latin typeface="Century Gothic" panose="020B0502020202020204" pitchFamily="34" charset="0"/>
            </a:endParaRPr>
          </a:p>
        </p:txBody>
      </p:sp>
      <p:sp>
        <p:nvSpPr>
          <p:cNvPr id="10" name="Rectangle 9">
            <a:extLst>
              <a:ext uri="{FF2B5EF4-FFF2-40B4-BE49-F238E27FC236}">
                <a16:creationId xmlns:a16="http://schemas.microsoft.com/office/drawing/2014/main" id="{D06CF4CD-C76D-2542-A576-E3676F0E1296}"/>
              </a:ext>
            </a:extLst>
          </p:cNvPr>
          <p:cNvSpPr/>
          <p:nvPr/>
        </p:nvSpPr>
        <p:spPr>
          <a:xfrm>
            <a:off x="540000" y="929926"/>
            <a:ext cx="10451263" cy="461665"/>
          </a:xfrm>
          <a:prstGeom prst="rect">
            <a:avLst/>
          </a:prstGeom>
          <a:solidFill>
            <a:schemeClr val="accent1">
              <a:lumMod val="40000"/>
              <a:lumOff val="60000"/>
            </a:schemeClr>
          </a:solidFill>
        </p:spPr>
        <p:txBody>
          <a:bodyPr wrap="square">
            <a:spAutoFit/>
          </a:bodyPr>
          <a:lstStyle/>
          <a:p>
            <a:r>
              <a:rPr lang="en-US" sz="2400" dirty="0">
                <a:latin typeface="Century Gothic" panose="020B0502020202020204" pitchFamily="34" charset="0"/>
              </a:rPr>
              <a:t>Concentration is the </a:t>
            </a:r>
            <a:r>
              <a:rPr lang="en-US" sz="2400" b="1" dirty="0">
                <a:latin typeface="Century Gothic" panose="020B0502020202020204" pitchFamily="34" charset="0"/>
              </a:rPr>
              <a:t>mass</a:t>
            </a:r>
            <a:r>
              <a:rPr lang="en-US" sz="2400" dirty="0">
                <a:latin typeface="Century Gothic" panose="020B0502020202020204" pitchFamily="34" charset="0"/>
              </a:rPr>
              <a:t> of a solute in a certain </a:t>
            </a:r>
            <a:r>
              <a:rPr lang="en-US" sz="2400" b="1" dirty="0">
                <a:latin typeface="Century Gothic" panose="020B0502020202020204" pitchFamily="34" charset="0"/>
              </a:rPr>
              <a:t>volume </a:t>
            </a:r>
            <a:r>
              <a:rPr lang="en-US" sz="2400" dirty="0">
                <a:latin typeface="Century Gothic" panose="020B0502020202020204" pitchFamily="34" charset="0"/>
              </a:rPr>
              <a:t>of solvent.</a:t>
            </a:r>
          </a:p>
        </p:txBody>
      </p:sp>
      <p:sp>
        <p:nvSpPr>
          <p:cNvPr id="11" name="Cube 10">
            <a:extLst>
              <a:ext uri="{FF2B5EF4-FFF2-40B4-BE49-F238E27FC236}">
                <a16:creationId xmlns:a16="http://schemas.microsoft.com/office/drawing/2014/main" id="{BBF84FE5-9428-5945-A6AD-D9D2915DFEAA}"/>
              </a:ext>
            </a:extLst>
          </p:cNvPr>
          <p:cNvSpPr/>
          <p:nvPr/>
        </p:nvSpPr>
        <p:spPr>
          <a:xfrm>
            <a:off x="1049867" y="2146199"/>
            <a:ext cx="3860800" cy="3742267"/>
          </a:xfrm>
          <a:prstGeom prst="cub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B4D84D05-CFC3-F447-8FC6-D7623F726B04}"/>
              </a:ext>
            </a:extLst>
          </p:cNvPr>
          <p:cNvSpPr/>
          <p:nvPr/>
        </p:nvSpPr>
        <p:spPr>
          <a:xfrm>
            <a:off x="6096000" y="2095398"/>
            <a:ext cx="3860800" cy="3742267"/>
          </a:xfrm>
          <a:prstGeom prst="cub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3C4BCDB-AC36-6F4A-ADCA-6EC4DC101A10}"/>
              </a:ext>
            </a:extLst>
          </p:cNvPr>
          <p:cNvSpPr txBox="1"/>
          <p:nvPr/>
        </p:nvSpPr>
        <p:spPr>
          <a:xfrm>
            <a:off x="1049867" y="5909068"/>
            <a:ext cx="3071675" cy="461665"/>
          </a:xfrm>
          <a:prstGeom prst="rect">
            <a:avLst/>
          </a:prstGeom>
          <a:noFill/>
        </p:spPr>
        <p:txBody>
          <a:bodyPr wrap="none" rtlCol="0">
            <a:spAutoFit/>
          </a:bodyPr>
          <a:lstStyle/>
          <a:p>
            <a:r>
              <a:rPr lang="en-US" sz="2400">
                <a:latin typeface="Century Gothic" panose="020B0502020202020204" pitchFamily="34" charset="0"/>
              </a:rPr>
              <a:t>High concentration</a:t>
            </a:r>
          </a:p>
        </p:txBody>
      </p:sp>
      <p:sp>
        <p:nvSpPr>
          <p:cNvPr id="14" name="TextBox 13">
            <a:extLst>
              <a:ext uri="{FF2B5EF4-FFF2-40B4-BE49-F238E27FC236}">
                <a16:creationId xmlns:a16="http://schemas.microsoft.com/office/drawing/2014/main" id="{81FAF28D-63D0-5246-AD97-D1AC8FEB66FA}"/>
              </a:ext>
            </a:extLst>
          </p:cNvPr>
          <p:cNvSpPr txBox="1"/>
          <p:nvPr/>
        </p:nvSpPr>
        <p:spPr>
          <a:xfrm>
            <a:off x="6096000" y="5888466"/>
            <a:ext cx="3007555" cy="461665"/>
          </a:xfrm>
          <a:prstGeom prst="rect">
            <a:avLst/>
          </a:prstGeom>
          <a:noFill/>
        </p:spPr>
        <p:txBody>
          <a:bodyPr wrap="none" rtlCol="0">
            <a:spAutoFit/>
          </a:bodyPr>
          <a:lstStyle/>
          <a:p>
            <a:r>
              <a:rPr lang="en-US" sz="2400">
                <a:latin typeface="Century Gothic" panose="020B0502020202020204" pitchFamily="34" charset="0"/>
              </a:rPr>
              <a:t>Low concentration</a:t>
            </a:r>
          </a:p>
        </p:txBody>
      </p:sp>
      <p:sp>
        <p:nvSpPr>
          <p:cNvPr id="15" name="Oval 14">
            <a:extLst>
              <a:ext uri="{FF2B5EF4-FFF2-40B4-BE49-F238E27FC236}">
                <a16:creationId xmlns:a16="http://schemas.microsoft.com/office/drawing/2014/main" id="{9AFB41D8-0824-C74F-89EB-187A17604E0A}"/>
              </a:ext>
            </a:extLst>
          </p:cNvPr>
          <p:cNvSpPr/>
          <p:nvPr/>
        </p:nvSpPr>
        <p:spPr>
          <a:xfrm>
            <a:off x="1743272" y="3455780"/>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9B18E4A-7834-AD49-9096-CD4BE0794518}"/>
              </a:ext>
            </a:extLst>
          </p:cNvPr>
          <p:cNvSpPr/>
          <p:nvPr/>
        </p:nvSpPr>
        <p:spPr>
          <a:xfrm>
            <a:off x="4182534" y="2927835"/>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79F2F8-E6FF-8348-8F3D-5F4F27FE46D2}"/>
              </a:ext>
            </a:extLst>
          </p:cNvPr>
          <p:cNvSpPr/>
          <p:nvPr/>
        </p:nvSpPr>
        <p:spPr>
          <a:xfrm>
            <a:off x="3589866" y="2223069"/>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F8D1FFD-0A63-414C-A6C9-21136AD9F809}"/>
              </a:ext>
            </a:extLst>
          </p:cNvPr>
          <p:cNvSpPr/>
          <p:nvPr/>
        </p:nvSpPr>
        <p:spPr>
          <a:xfrm>
            <a:off x="2717800" y="239253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AB4A6C2E-A238-8540-A492-FE57036C648B}"/>
              </a:ext>
            </a:extLst>
          </p:cNvPr>
          <p:cNvSpPr/>
          <p:nvPr/>
        </p:nvSpPr>
        <p:spPr>
          <a:xfrm>
            <a:off x="1930401" y="2199268"/>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D9301E4-902C-1949-9B49-7F283944A543}"/>
              </a:ext>
            </a:extLst>
          </p:cNvPr>
          <p:cNvSpPr/>
          <p:nvPr/>
        </p:nvSpPr>
        <p:spPr>
          <a:xfrm>
            <a:off x="1100667" y="4569732"/>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4643CC7-DE0B-0E4B-828C-B801AF89FCA7}"/>
              </a:ext>
            </a:extLst>
          </p:cNvPr>
          <p:cNvSpPr/>
          <p:nvPr/>
        </p:nvSpPr>
        <p:spPr>
          <a:xfrm>
            <a:off x="3276600" y="5230232"/>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D7DE802-9A8A-974F-BDF9-2C270BD8B182}"/>
              </a:ext>
            </a:extLst>
          </p:cNvPr>
          <p:cNvSpPr/>
          <p:nvPr/>
        </p:nvSpPr>
        <p:spPr>
          <a:xfrm>
            <a:off x="9262533" y="4504064"/>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354342E-9724-F14C-A903-B8AEE7556F0B}"/>
              </a:ext>
            </a:extLst>
          </p:cNvPr>
          <p:cNvSpPr/>
          <p:nvPr/>
        </p:nvSpPr>
        <p:spPr>
          <a:xfrm>
            <a:off x="7831667" y="2260701"/>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C641A1-5E57-2B4E-90E3-6F5DCFA2AF9C}"/>
              </a:ext>
            </a:extLst>
          </p:cNvPr>
          <p:cNvSpPr/>
          <p:nvPr/>
        </p:nvSpPr>
        <p:spPr>
          <a:xfrm>
            <a:off x="3276600" y="3222001"/>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D882CA8-ECD2-FE42-B199-DB58D541375B}"/>
              </a:ext>
            </a:extLst>
          </p:cNvPr>
          <p:cNvSpPr/>
          <p:nvPr/>
        </p:nvSpPr>
        <p:spPr>
          <a:xfrm>
            <a:off x="8111067" y="3602668"/>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435618F0-9B7E-354E-87E6-749D3228CD80}"/>
              </a:ext>
            </a:extLst>
          </p:cNvPr>
          <p:cNvSpPr/>
          <p:nvPr/>
        </p:nvSpPr>
        <p:spPr>
          <a:xfrm>
            <a:off x="6891867" y="4449132"/>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944E30F-E30E-8D44-A2A8-97AFE29AD64A}"/>
              </a:ext>
            </a:extLst>
          </p:cNvPr>
          <p:cNvSpPr/>
          <p:nvPr/>
        </p:nvSpPr>
        <p:spPr>
          <a:xfrm>
            <a:off x="6366934" y="336906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AEB663F-8EA9-6541-BEF9-C0580C518CDA}"/>
              </a:ext>
            </a:extLst>
          </p:cNvPr>
          <p:cNvSpPr/>
          <p:nvPr/>
        </p:nvSpPr>
        <p:spPr>
          <a:xfrm>
            <a:off x="2471404" y="4653935"/>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4B0DE71-23E4-EA4C-9D2D-A7D9A0C6F13F}"/>
              </a:ext>
            </a:extLst>
          </p:cNvPr>
          <p:cNvSpPr/>
          <p:nvPr/>
        </p:nvSpPr>
        <p:spPr>
          <a:xfrm>
            <a:off x="2048933" y="4070401"/>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C47754A-3720-BE40-A37B-127D308C7D07}"/>
              </a:ext>
            </a:extLst>
          </p:cNvPr>
          <p:cNvSpPr/>
          <p:nvPr/>
        </p:nvSpPr>
        <p:spPr>
          <a:xfrm>
            <a:off x="3268133" y="4032098"/>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B0106A0-D47F-D349-86F6-58B8A126E92F}"/>
              </a:ext>
            </a:extLst>
          </p:cNvPr>
          <p:cNvSpPr/>
          <p:nvPr/>
        </p:nvSpPr>
        <p:spPr>
          <a:xfrm>
            <a:off x="4121542" y="4636750"/>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4422978-287B-B544-BC5A-5E7C289E48F6}"/>
              </a:ext>
            </a:extLst>
          </p:cNvPr>
          <p:cNvSpPr/>
          <p:nvPr/>
        </p:nvSpPr>
        <p:spPr>
          <a:xfrm>
            <a:off x="4140199" y="3961584"/>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CC70958-906D-6047-8895-EA2B186A8157}"/>
              </a:ext>
            </a:extLst>
          </p:cNvPr>
          <p:cNvSpPr/>
          <p:nvPr/>
        </p:nvSpPr>
        <p:spPr>
          <a:xfrm>
            <a:off x="2624666" y="336906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0430748-D79B-6B42-B0D2-1C2A108BCC39}"/>
              </a:ext>
            </a:extLst>
          </p:cNvPr>
          <p:cNvSpPr/>
          <p:nvPr/>
        </p:nvSpPr>
        <p:spPr>
          <a:xfrm>
            <a:off x="1184472" y="521434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303D250-7DD1-4C4F-A2C6-38BE1B581C5D}"/>
              </a:ext>
            </a:extLst>
          </p:cNvPr>
          <p:cNvSpPr/>
          <p:nvPr/>
        </p:nvSpPr>
        <p:spPr>
          <a:xfrm>
            <a:off x="1710268" y="4846834"/>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E91BB7-2A13-344B-AE02-EA8AAB2C5176}"/>
              </a:ext>
            </a:extLst>
          </p:cNvPr>
          <p:cNvSpPr/>
          <p:nvPr/>
        </p:nvSpPr>
        <p:spPr>
          <a:xfrm>
            <a:off x="2589938" y="5249333"/>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32EF20C-4A53-9542-BF0D-808FC0F8FA4D}"/>
              </a:ext>
            </a:extLst>
          </p:cNvPr>
          <p:cNvSpPr/>
          <p:nvPr/>
        </p:nvSpPr>
        <p:spPr>
          <a:xfrm>
            <a:off x="1109135" y="3388019"/>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0763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500"/>
                                        <p:tgtEl>
                                          <p:spTgt spid="3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500"/>
                                        <p:tgtEl>
                                          <p:spTgt spid="3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500"/>
                                        <p:tgtEl>
                                          <p:spTgt spid="2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E2CB-6C59-AD48-982A-BBF77F6FBC6B}"/>
              </a:ext>
            </a:extLst>
          </p:cNvPr>
          <p:cNvSpPr>
            <a:spLocks noGrp="1"/>
          </p:cNvSpPr>
          <p:nvPr>
            <p:ph type="title"/>
          </p:nvPr>
        </p:nvSpPr>
        <p:spPr/>
        <p:txBody>
          <a:bodyPr/>
          <a:lstStyle/>
          <a:p>
            <a:r>
              <a:rPr lang="en-GB" dirty="0">
                <a:latin typeface="Century Gothic" panose="020B0502020202020204" pitchFamily="34" charset="0"/>
              </a:rPr>
              <a:t>Which flask contains the most concentrated solution?</a:t>
            </a:r>
          </a:p>
        </p:txBody>
      </p:sp>
      <p:pic>
        <p:nvPicPr>
          <p:cNvPr id="4" name="Picture 3" descr="A picture containing yellow, black, dark, lamp&#10;&#10;Description automatically generated">
            <a:extLst>
              <a:ext uri="{FF2B5EF4-FFF2-40B4-BE49-F238E27FC236}">
                <a16:creationId xmlns:a16="http://schemas.microsoft.com/office/drawing/2014/main" id="{9BACB798-BEE3-F14B-B8A3-434C852FDB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79386" y="1253538"/>
            <a:ext cx="1694873" cy="2445814"/>
          </a:xfrm>
          <a:prstGeom prst="rect">
            <a:avLst/>
          </a:prstGeom>
        </p:spPr>
      </p:pic>
      <p:pic>
        <p:nvPicPr>
          <p:cNvPr id="5" name="Picture 4" descr="A picture containing yellow, black, dark, lamp&#10;&#10;Description automatically generated">
            <a:extLst>
              <a:ext uri="{FF2B5EF4-FFF2-40B4-BE49-F238E27FC236}">
                <a16:creationId xmlns:a16="http://schemas.microsoft.com/office/drawing/2014/main" id="{6599ABCA-6A81-B043-8004-41DABD96DF8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4397" y="1314000"/>
            <a:ext cx="1366699" cy="1972237"/>
          </a:xfrm>
          <a:prstGeom prst="rect">
            <a:avLst/>
          </a:prstGeom>
        </p:spPr>
      </p:pic>
      <p:pic>
        <p:nvPicPr>
          <p:cNvPr id="6" name="Picture 5" descr="A picture containing yellow, black, dark, lamp&#10;&#10;Description automatically generated">
            <a:extLst>
              <a:ext uri="{FF2B5EF4-FFF2-40B4-BE49-F238E27FC236}">
                <a16:creationId xmlns:a16="http://schemas.microsoft.com/office/drawing/2014/main" id="{C10EFA05-845D-464C-B103-6A23B8C4645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61458" y="306796"/>
            <a:ext cx="3401553" cy="4908666"/>
          </a:xfrm>
          <a:prstGeom prst="rect">
            <a:avLst/>
          </a:prstGeom>
        </p:spPr>
      </p:pic>
      <p:sp>
        <p:nvSpPr>
          <p:cNvPr id="11" name="Oval 10">
            <a:extLst>
              <a:ext uri="{FF2B5EF4-FFF2-40B4-BE49-F238E27FC236}">
                <a16:creationId xmlns:a16="http://schemas.microsoft.com/office/drawing/2014/main" id="{8933A853-47B1-694A-B28F-6FFCD86D19B2}"/>
              </a:ext>
            </a:extLst>
          </p:cNvPr>
          <p:cNvSpPr/>
          <p:nvPr/>
        </p:nvSpPr>
        <p:spPr>
          <a:xfrm>
            <a:off x="1470212" y="2761129"/>
            <a:ext cx="2068865" cy="19722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pic>
        <p:nvPicPr>
          <p:cNvPr id="8" name="Picture 7" descr="A picture containing light&#10;&#10;Description automatically generated">
            <a:extLst>
              <a:ext uri="{FF2B5EF4-FFF2-40B4-BE49-F238E27FC236}">
                <a16:creationId xmlns:a16="http://schemas.microsoft.com/office/drawing/2014/main" id="{E5F6443A-FCBA-A24F-8EBA-3020F4839FE6}"/>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79012" y="2698750"/>
            <a:ext cx="3276600" cy="3898900"/>
          </a:xfrm>
          <a:prstGeom prst="rect">
            <a:avLst/>
          </a:prstGeom>
        </p:spPr>
      </p:pic>
      <p:sp>
        <p:nvSpPr>
          <p:cNvPr id="12" name="Oval 11">
            <a:extLst>
              <a:ext uri="{FF2B5EF4-FFF2-40B4-BE49-F238E27FC236}">
                <a16:creationId xmlns:a16="http://schemas.microsoft.com/office/drawing/2014/main" id="{2AFE7527-D1F7-834E-918E-5AB16FA0BA63}"/>
              </a:ext>
            </a:extLst>
          </p:cNvPr>
          <p:cNvSpPr/>
          <p:nvPr/>
        </p:nvSpPr>
        <p:spPr>
          <a:xfrm>
            <a:off x="5246865" y="2761129"/>
            <a:ext cx="2068865" cy="19722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pic>
        <p:nvPicPr>
          <p:cNvPr id="9" name="Picture 8" descr="A picture containing light&#10;&#10;Description automatically generated">
            <a:extLst>
              <a:ext uri="{FF2B5EF4-FFF2-40B4-BE49-F238E27FC236}">
                <a16:creationId xmlns:a16="http://schemas.microsoft.com/office/drawing/2014/main" id="{05B42017-0E6D-694D-81FE-39D90CA9E5A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55986" y="2698750"/>
            <a:ext cx="3276600" cy="3898900"/>
          </a:xfrm>
          <a:prstGeom prst="rect">
            <a:avLst/>
          </a:prstGeom>
        </p:spPr>
      </p:pic>
      <p:sp>
        <p:nvSpPr>
          <p:cNvPr id="13" name="Oval 12">
            <a:extLst>
              <a:ext uri="{FF2B5EF4-FFF2-40B4-BE49-F238E27FC236}">
                <a16:creationId xmlns:a16="http://schemas.microsoft.com/office/drawing/2014/main" id="{54743455-99A3-264F-9A5E-CA08B861E710}"/>
              </a:ext>
            </a:extLst>
          </p:cNvPr>
          <p:cNvSpPr/>
          <p:nvPr/>
        </p:nvSpPr>
        <p:spPr>
          <a:xfrm>
            <a:off x="9518166" y="3003175"/>
            <a:ext cx="2068865" cy="19722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pic>
        <p:nvPicPr>
          <p:cNvPr id="10" name="Picture 9" descr="A picture containing light&#10;&#10;Description automatically generated">
            <a:extLst>
              <a:ext uri="{FF2B5EF4-FFF2-40B4-BE49-F238E27FC236}">
                <a16:creationId xmlns:a16="http://schemas.microsoft.com/office/drawing/2014/main" id="{76A54F0F-4651-1144-912E-2393E24115B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314221" y="2959100"/>
            <a:ext cx="3276600" cy="3898900"/>
          </a:xfrm>
          <a:prstGeom prst="rect">
            <a:avLst/>
          </a:prstGeom>
        </p:spPr>
      </p:pic>
      <p:sp>
        <p:nvSpPr>
          <p:cNvPr id="14" name="Oval 13">
            <a:extLst>
              <a:ext uri="{FF2B5EF4-FFF2-40B4-BE49-F238E27FC236}">
                <a16:creationId xmlns:a16="http://schemas.microsoft.com/office/drawing/2014/main" id="{4D2185BE-53C1-2943-A67D-192502FF7D33}"/>
              </a:ext>
            </a:extLst>
          </p:cNvPr>
          <p:cNvSpPr/>
          <p:nvPr/>
        </p:nvSpPr>
        <p:spPr>
          <a:xfrm>
            <a:off x="1617766" y="3437851"/>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 name="Oval 14">
            <a:extLst>
              <a:ext uri="{FF2B5EF4-FFF2-40B4-BE49-F238E27FC236}">
                <a16:creationId xmlns:a16="http://schemas.microsoft.com/office/drawing/2014/main" id="{7946F7CD-8E42-0446-B59F-D643E4C7CA1F}"/>
              </a:ext>
            </a:extLst>
          </p:cNvPr>
          <p:cNvSpPr/>
          <p:nvPr/>
        </p:nvSpPr>
        <p:spPr>
          <a:xfrm>
            <a:off x="2057361" y="2959100"/>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 name="Oval 15">
            <a:extLst>
              <a:ext uri="{FF2B5EF4-FFF2-40B4-BE49-F238E27FC236}">
                <a16:creationId xmlns:a16="http://schemas.microsoft.com/office/drawing/2014/main" id="{F94FF495-081B-474C-BDE3-C21B459E94FA}"/>
              </a:ext>
            </a:extLst>
          </p:cNvPr>
          <p:cNvSpPr/>
          <p:nvPr/>
        </p:nvSpPr>
        <p:spPr>
          <a:xfrm>
            <a:off x="2448395" y="418769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6" name="Oval 65">
            <a:extLst>
              <a:ext uri="{FF2B5EF4-FFF2-40B4-BE49-F238E27FC236}">
                <a16:creationId xmlns:a16="http://schemas.microsoft.com/office/drawing/2014/main" id="{25D377FB-EFBB-7A4D-8339-94C0F5C68E13}"/>
              </a:ext>
            </a:extLst>
          </p:cNvPr>
          <p:cNvSpPr/>
          <p:nvPr/>
        </p:nvSpPr>
        <p:spPr>
          <a:xfrm>
            <a:off x="9822846" y="320329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7" name="Oval 66">
            <a:extLst>
              <a:ext uri="{FF2B5EF4-FFF2-40B4-BE49-F238E27FC236}">
                <a16:creationId xmlns:a16="http://schemas.microsoft.com/office/drawing/2014/main" id="{680EC19C-9EFC-E14A-BB34-6EAFB5A0E2EA}"/>
              </a:ext>
            </a:extLst>
          </p:cNvPr>
          <p:cNvSpPr/>
          <p:nvPr/>
        </p:nvSpPr>
        <p:spPr>
          <a:xfrm>
            <a:off x="10405150" y="3408768"/>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8" name="Oval 67">
            <a:extLst>
              <a:ext uri="{FF2B5EF4-FFF2-40B4-BE49-F238E27FC236}">
                <a16:creationId xmlns:a16="http://schemas.microsoft.com/office/drawing/2014/main" id="{3CB158EC-A499-D147-8B83-3DD480BD0C0D}"/>
              </a:ext>
            </a:extLst>
          </p:cNvPr>
          <p:cNvSpPr/>
          <p:nvPr/>
        </p:nvSpPr>
        <p:spPr>
          <a:xfrm>
            <a:off x="10470468" y="3005058"/>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9" name="Oval 68">
            <a:extLst>
              <a:ext uri="{FF2B5EF4-FFF2-40B4-BE49-F238E27FC236}">
                <a16:creationId xmlns:a16="http://schemas.microsoft.com/office/drawing/2014/main" id="{D9F0F276-354A-2B42-A874-0AF2CC28D13C}"/>
              </a:ext>
            </a:extLst>
          </p:cNvPr>
          <p:cNvSpPr/>
          <p:nvPr/>
        </p:nvSpPr>
        <p:spPr>
          <a:xfrm>
            <a:off x="10802031" y="326207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0" name="Oval 69">
            <a:extLst>
              <a:ext uri="{FF2B5EF4-FFF2-40B4-BE49-F238E27FC236}">
                <a16:creationId xmlns:a16="http://schemas.microsoft.com/office/drawing/2014/main" id="{1375382F-27AB-7344-BF4B-2E17E3DAD6BB}"/>
              </a:ext>
            </a:extLst>
          </p:cNvPr>
          <p:cNvSpPr/>
          <p:nvPr/>
        </p:nvSpPr>
        <p:spPr>
          <a:xfrm>
            <a:off x="10697525" y="398208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1" name="Oval 70">
            <a:extLst>
              <a:ext uri="{FF2B5EF4-FFF2-40B4-BE49-F238E27FC236}">
                <a16:creationId xmlns:a16="http://schemas.microsoft.com/office/drawing/2014/main" id="{357EB23C-5377-7249-A754-6191FB057128}"/>
              </a:ext>
            </a:extLst>
          </p:cNvPr>
          <p:cNvSpPr/>
          <p:nvPr/>
        </p:nvSpPr>
        <p:spPr>
          <a:xfrm>
            <a:off x="10869081" y="434184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2" name="Oval 71">
            <a:extLst>
              <a:ext uri="{FF2B5EF4-FFF2-40B4-BE49-F238E27FC236}">
                <a16:creationId xmlns:a16="http://schemas.microsoft.com/office/drawing/2014/main" id="{1AA4228A-D9BE-9E44-8F76-AB4C24129841}"/>
              </a:ext>
            </a:extLst>
          </p:cNvPr>
          <p:cNvSpPr/>
          <p:nvPr/>
        </p:nvSpPr>
        <p:spPr>
          <a:xfrm>
            <a:off x="10320143" y="413556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3" name="Oval 72">
            <a:extLst>
              <a:ext uri="{FF2B5EF4-FFF2-40B4-BE49-F238E27FC236}">
                <a16:creationId xmlns:a16="http://schemas.microsoft.com/office/drawing/2014/main" id="{5F7C99AE-68CE-924F-852B-14B071D47166}"/>
              </a:ext>
            </a:extLst>
          </p:cNvPr>
          <p:cNvSpPr/>
          <p:nvPr/>
        </p:nvSpPr>
        <p:spPr>
          <a:xfrm>
            <a:off x="10939211" y="376708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4" name="Oval 73">
            <a:extLst>
              <a:ext uri="{FF2B5EF4-FFF2-40B4-BE49-F238E27FC236}">
                <a16:creationId xmlns:a16="http://schemas.microsoft.com/office/drawing/2014/main" id="{1D995C72-5FF9-C844-8B41-4A10430CDD8F}"/>
              </a:ext>
            </a:extLst>
          </p:cNvPr>
          <p:cNvSpPr/>
          <p:nvPr/>
        </p:nvSpPr>
        <p:spPr>
          <a:xfrm>
            <a:off x="10031932" y="352579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5" name="Oval 74">
            <a:extLst>
              <a:ext uri="{FF2B5EF4-FFF2-40B4-BE49-F238E27FC236}">
                <a16:creationId xmlns:a16="http://schemas.microsoft.com/office/drawing/2014/main" id="{9C9F9BBB-ADC1-9F49-B391-BDBE229AEE4F}"/>
              </a:ext>
            </a:extLst>
          </p:cNvPr>
          <p:cNvSpPr/>
          <p:nvPr/>
        </p:nvSpPr>
        <p:spPr>
          <a:xfrm>
            <a:off x="9950801" y="389236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6" name="Oval 75">
            <a:extLst>
              <a:ext uri="{FF2B5EF4-FFF2-40B4-BE49-F238E27FC236}">
                <a16:creationId xmlns:a16="http://schemas.microsoft.com/office/drawing/2014/main" id="{6D9E60F9-AF32-D245-8468-DA1749907753}"/>
              </a:ext>
            </a:extLst>
          </p:cNvPr>
          <p:cNvSpPr/>
          <p:nvPr/>
        </p:nvSpPr>
        <p:spPr>
          <a:xfrm>
            <a:off x="9620945" y="399220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7" name="Oval 76">
            <a:extLst>
              <a:ext uri="{FF2B5EF4-FFF2-40B4-BE49-F238E27FC236}">
                <a16:creationId xmlns:a16="http://schemas.microsoft.com/office/drawing/2014/main" id="{1019209F-F32E-2C4A-9EF7-3558DB3703BE}"/>
              </a:ext>
            </a:extLst>
          </p:cNvPr>
          <p:cNvSpPr/>
          <p:nvPr/>
        </p:nvSpPr>
        <p:spPr>
          <a:xfrm>
            <a:off x="10220099" y="4539908"/>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8" name="Oval 77">
            <a:extLst>
              <a:ext uri="{FF2B5EF4-FFF2-40B4-BE49-F238E27FC236}">
                <a16:creationId xmlns:a16="http://schemas.microsoft.com/office/drawing/2014/main" id="{978B93D7-9A41-404F-BE36-ABB28EE42215}"/>
              </a:ext>
            </a:extLst>
          </p:cNvPr>
          <p:cNvSpPr/>
          <p:nvPr/>
        </p:nvSpPr>
        <p:spPr>
          <a:xfrm>
            <a:off x="10329047" y="3767118"/>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9" name="Oval 78">
            <a:extLst>
              <a:ext uri="{FF2B5EF4-FFF2-40B4-BE49-F238E27FC236}">
                <a16:creationId xmlns:a16="http://schemas.microsoft.com/office/drawing/2014/main" id="{5A0E59D8-2DFB-1940-A26E-F4FD093A278C}"/>
              </a:ext>
            </a:extLst>
          </p:cNvPr>
          <p:cNvSpPr/>
          <p:nvPr/>
        </p:nvSpPr>
        <p:spPr>
          <a:xfrm>
            <a:off x="9864278" y="4323614"/>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1" name="Oval 80">
            <a:extLst>
              <a:ext uri="{FF2B5EF4-FFF2-40B4-BE49-F238E27FC236}">
                <a16:creationId xmlns:a16="http://schemas.microsoft.com/office/drawing/2014/main" id="{1A88AC79-CF79-1546-957B-21C22F267041}"/>
              </a:ext>
            </a:extLst>
          </p:cNvPr>
          <p:cNvSpPr/>
          <p:nvPr/>
        </p:nvSpPr>
        <p:spPr>
          <a:xfrm>
            <a:off x="10180893" y="3167863"/>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2" name="Oval 81">
            <a:extLst>
              <a:ext uri="{FF2B5EF4-FFF2-40B4-BE49-F238E27FC236}">
                <a16:creationId xmlns:a16="http://schemas.microsoft.com/office/drawing/2014/main" id="{1308CA6F-D7BD-674C-9C9E-6CD8BBA3E195}"/>
              </a:ext>
            </a:extLst>
          </p:cNvPr>
          <p:cNvSpPr/>
          <p:nvPr/>
        </p:nvSpPr>
        <p:spPr>
          <a:xfrm>
            <a:off x="10571927" y="4396457"/>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3" name="Oval 82">
            <a:extLst>
              <a:ext uri="{FF2B5EF4-FFF2-40B4-BE49-F238E27FC236}">
                <a16:creationId xmlns:a16="http://schemas.microsoft.com/office/drawing/2014/main" id="{F595DA39-4936-4D49-B9B2-7E0F516B4829}"/>
              </a:ext>
            </a:extLst>
          </p:cNvPr>
          <p:cNvSpPr/>
          <p:nvPr/>
        </p:nvSpPr>
        <p:spPr>
          <a:xfrm>
            <a:off x="10046959" y="4261235"/>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4" name="Oval 83">
            <a:extLst>
              <a:ext uri="{FF2B5EF4-FFF2-40B4-BE49-F238E27FC236}">
                <a16:creationId xmlns:a16="http://schemas.microsoft.com/office/drawing/2014/main" id="{A86D9252-A02E-FC48-BC21-AF562A7D6C27}"/>
              </a:ext>
            </a:extLst>
          </p:cNvPr>
          <p:cNvSpPr/>
          <p:nvPr/>
        </p:nvSpPr>
        <p:spPr>
          <a:xfrm>
            <a:off x="10622692" y="3559900"/>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1" name="Oval 20">
            <a:extLst>
              <a:ext uri="{FF2B5EF4-FFF2-40B4-BE49-F238E27FC236}">
                <a16:creationId xmlns:a16="http://schemas.microsoft.com/office/drawing/2014/main" id="{9FAD96D2-0711-2B4F-BAAA-41341F0494FD}"/>
              </a:ext>
            </a:extLst>
          </p:cNvPr>
          <p:cNvSpPr/>
          <p:nvPr/>
        </p:nvSpPr>
        <p:spPr>
          <a:xfrm>
            <a:off x="10135104" y="317725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3" name="Oval 32">
            <a:extLst>
              <a:ext uri="{FF2B5EF4-FFF2-40B4-BE49-F238E27FC236}">
                <a16:creationId xmlns:a16="http://schemas.microsoft.com/office/drawing/2014/main" id="{E1E28295-A123-BC4B-9DBB-509C065E5695}"/>
              </a:ext>
            </a:extLst>
          </p:cNvPr>
          <p:cNvSpPr/>
          <p:nvPr/>
        </p:nvSpPr>
        <p:spPr>
          <a:xfrm>
            <a:off x="2547913" y="90343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4" name="Oval 33">
            <a:extLst>
              <a:ext uri="{FF2B5EF4-FFF2-40B4-BE49-F238E27FC236}">
                <a16:creationId xmlns:a16="http://schemas.microsoft.com/office/drawing/2014/main" id="{B8942D4A-5391-3449-AFEC-F1DFB8F91988}"/>
              </a:ext>
            </a:extLst>
          </p:cNvPr>
          <p:cNvSpPr/>
          <p:nvPr/>
        </p:nvSpPr>
        <p:spPr>
          <a:xfrm>
            <a:off x="2556832" y="140674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5" name="TextBox 34">
            <a:extLst>
              <a:ext uri="{FF2B5EF4-FFF2-40B4-BE49-F238E27FC236}">
                <a16:creationId xmlns:a16="http://schemas.microsoft.com/office/drawing/2014/main" id="{91B729A9-955A-5141-98FC-D1CACD9B982A}"/>
              </a:ext>
            </a:extLst>
          </p:cNvPr>
          <p:cNvSpPr txBox="1"/>
          <p:nvPr/>
        </p:nvSpPr>
        <p:spPr>
          <a:xfrm>
            <a:off x="3003131" y="896844"/>
            <a:ext cx="1963999" cy="369332"/>
          </a:xfrm>
          <a:prstGeom prst="rect">
            <a:avLst/>
          </a:prstGeom>
          <a:noFill/>
        </p:spPr>
        <p:txBody>
          <a:bodyPr wrap="none" rtlCol="0">
            <a:spAutoFit/>
          </a:bodyPr>
          <a:lstStyle/>
          <a:p>
            <a:r>
              <a:rPr lang="en-GB" dirty="0">
                <a:latin typeface="Century Gothic" panose="020B0502020202020204" pitchFamily="34" charset="0"/>
              </a:rPr>
              <a:t>= solute particle</a:t>
            </a:r>
          </a:p>
        </p:txBody>
      </p:sp>
      <p:sp>
        <p:nvSpPr>
          <p:cNvPr id="36" name="TextBox 35">
            <a:extLst>
              <a:ext uri="{FF2B5EF4-FFF2-40B4-BE49-F238E27FC236}">
                <a16:creationId xmlns:a16="http://schemas.microsoft.com/office/drawing/2014/main" id="{B5CFEFD6-DBFE-4E49-AF44-68F25C59796E}"/>
              </a:ext>
            </a:extLst>
          </p:cNvPr>
          <p:cNvSpPr txBox="1"/>
          <p:nvPr/>
        </p:nvSpPr>
        <p:spPr>
          <a:xfrm>
            <a:off x="3013307" y="1443021"/>
            <a:ext cx="2092239" cy="369332"/>
          </a:xfrm>
          <a:prstGeom prst="rect">
            <a:avLst/>
          </a:prstGeom>
          <a:noFill/>
        </p:spPr>
        <p:txBody>
          <a:bodyPr wrap="none" rtlCol="0">
            <a:spAutoFit/>
          </a:bodyPr>
          <a:lstStyle/>
          <a:p>
            <a:r>
              <a:rPr lang="en-GB" dirty="0">
                <a:latin typeface="Century Gothic" panose="020B0502020202020204" pitchFamily="34" charset="0"/>
              </a:rPr>
              <a:t>= solvent particle</a:t>
            </a:r>
          </a:p>
        </p:txBody>
      </p:sp>
      <p:sp>
        <p:nvSpPr>
          <p:cNvPr id="87" name="Oval 86">
            <a:extLst>
              <a:ext uri="{FF2B5EF4-FFF2-40B4-BE49-F238E27FC236}">
                <a16:creationId xmlns:a16="http://schemas.microsoft.com/office/drawing/2014/main" id="{9EE6EA7E-CA3B-D241-9CCF-75DD56B38DBA}"/>
              </a:ext>
            </a:extLst>
          </p:cNvPr>
          <p:cNvSpPr/>
          <p:nvPr/>
        </p:nvSpPr>
        <p:spPr>
          <a:xfrm>
            <a:off x="9639772" y="347068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7" name="Oval 36">
            <a:extLst>
              <a:ext uri="{FF2B5EF4-FFF2-40B4-BE49-F238E27FC236}">
                <a16:creationId xmlns:a16="http://schemas.microsoft.com/office/drawing/2014/main" id="{7557DAC0-ED13-484C-A247-021A803F4AD9}"/>
              </a:ext>
            </a:extLst>
          </p:cNvPr>
          <p:cNvSpPr/>
          <p:nvPr/>
        </p:nvSpPr>
        <p:spPr>
          <a:xfrm>
            <a:off x="1747105" y="300317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8" name="Oval 37">
            <a:extLst>
              <a:ext uri="{FF2B5EF4-FFF2-40B4-BE49-F238E27FC236}">
                <a16:creationId xmlns:a16="http://schemas.microsoft.com/office/drawing/2014/main" id="{68393DBA-1485-2140-9806-0365172C8732}"/>
              </a:ext>
            </a:extLst>
          </p:cNvPr>
          <p:cNvSpPr/>
          <p:nvPr/>
        </p:nvSpPr>
        <p:spPr>
          <a:xfrm>
            <a:off x="2329409" y="320865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9" name="Oval 38">
            <a:extLst>
              <a:ext uri="{FF2B5EF4-FFF2-40B4-BE49-F238E27FC236}">
                <a16:creationId xmlns:a16="http://schemas.microsoft.com/office/drawing/2014/main" id="{0127A1D1-9B5A-5845-A2ED-BFCD3CFDBB17}"/>
              </a:ext>
            </a:extLst>
          </p:cNvPr>
          <p:cNvSpPr/>
          <p:nvPr/>
        </p:nvSpPr>
        <p:spPr>
          <a:xfrm>
            <a:off x="2394727" y="280494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0" name="Oval 39">
            <a:extLst>
              <a:ext uri="{FF2B5EF4-FFF2-40B4-BE49-F238E27FC236}">
                <a16:creationId xmlns:a16="http://schemas.microsoft.com/office/drawing/2014/main" id="{5F107994-1A5F-F04F-8E6F-F3B3DF6AB162}"/>
              </a:ext>
            </a:extLst>
          </p:cNvPr>
          <p:cNvSpPr/>
          <p:nvPr/>
        </p:nvSpPr>
        <p:spPr>
          <a:xfrm>
            <a:off x="2654481" y="343863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1" name="Oval 40">
            <a:extLst>
              <a:ext uri="{FF2B5EF4-FFF2-40B4-BE49-F238E27FC236}">
                <a16:creationId xmlns:a16="http://schemas.microsoft.com/office/drawing/2014/main" id="{CD763A5E-DAFC-644C-B3AD-6BBE84FBA1A0}"/>
              </a:ext>
            </a:extLst>
          </p:cNvPr>
          <p:cNvSpPr/>
          <p:nvPr/>
        </p:nvSpPr>
        <p:spPr>
          <a:xfrm>
            <a:off x="3061408" y="330428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2" name="Oval 41">
            <a:extLst>
              <a:ext uri="{FF2B5EF4-FFF2-40B4-BE49-F238E27FC236}">
                <a16:creationId xmlns:a16="http://schemas.microsoft.com/office/drawing/2014/main" id="{4B432416-C985-1945-8C33-B8DBAAB48830}"/>
              </a:ext>
            </a:extLst>
          </p:cNvPr>
          <p:cNvSpPr/>
          <p:nvPr/>
        </p:nvSpPr>
        <p:spPr>
          <a:xfrm>
            <a:off x="2621784" y="378196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3" name="Oval 42">
            <a:extLst>
              <a:ext uri="{FF2B5EF4-FFF2-40B4-BE49-F238E27FC236}">
                <a16:creationId xmlns:a16="http://schemas.microsoft.com/office/drawing/2014/main" id="{14334B56-1414-5744-B352-1A15301CEF16}"/>
              </a:ext>
            </a:extLst>
          </p:cNvPr>
          <p:cNvSpPr/>
          <p:nvPr/>
        </p:nvSpPr>
        <p:spPr>
          <a:xfrm>
            <a:off x="2793340" y="414173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4" name="Oval 43">
            <a:extLst>
              <a:ext uri="{FF2B5EF4-FFF2-40B4-BE49-F238E27FC236}">
                <a16:creationId xmlns:a16="http://schemas.microsoft.com/office/drawing/2014/main" id="{E6327651-B152-3542-9D95-BD9CCA790AF1}"/>
              </a:ext>
            </a:extLst>
          </p:cNvPr>
          <p:cNvSpPr/>
          <p:nvPr/>
        </p:nvSpPr>
        <p:spPr>
          <a:xfrm>
            <a:off x="2244402" y="393545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5" name="Oval 44">
            <a:extLst>
              <a:ext uri="{FF2B5EF4-FFF2-40B4-BE49-F238E27FC236}">
                <a16:creationId xmlns:a16="http://schemas.microsoft.com/office/drawing/2014/main" id="{21B06EA6-A269-614D-A489-BA4F71F21485}"/>
              </a:ext>
            </a:extLst>
          </p:cNvPr>
          <p:cNvSpPr/>
          <p:nvPr/>
        </p:nvSpPr>
        <p:spPr>
          <a:xfrm>
            <a:off x="3077823" y="355009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6" name="Oval 45">
            <a:extLst>
              <a:ext uri="{FF2B5EF4-FFF2-40B4-BE49-F238E27FC236}">
                <a16:creationId xmlns:a16="http://schemas.microsoft.com/office/drawing/2014/main" id="{4C334007-2428-234C-8DB7-B6F3D9CE03E1}"/>
              </a:ext>
            </a:extLst>
          </p:cNvPr>
          <p:cNvSpPr/>
          <p:nvPr/>
        </p:nvSpPr>
        <p:spPr>
          <a:xfrm>
            <a:off x="1956191" y="332567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7" name="Oval 46">
            <a:extLst>
              <a:ext uri="{FF2B5EF4-FFF2-40B4-BE49-F238E27FC236}">
                <a16:creationId xmlns:a16="http://schemas.microsoft.com/office/drawing/2014/main" id="{4FEC505E-C80E-DB4E-B63F-CE095EDA38B0}"/>
              </a:ext>
            </a:extLst>
          </p:cNvPr>
          <p:cNvSpPr/>
          <p:nvPr/>
        </p:nvSpPr>
        <p:spPr>
          <a:xfrm>
            <a:off x="1875060" y="3692246"/>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8" name="Oval 47">
            <a:extLst>
              <a:ext uri="{FF2B5EF4-FFF2-40B4-BE49-F238E27FC236}">
                <a16:creationId xmlns:a16="http://schemas.microsoft.com/office/drawing/2014/main" id="{BE696D40-1C8C-7B44-BE81-E8343DC4540A}"/>
              </a:ext>
            </a:extLst>
          </p:cNvPr>
          <p:cNvSpPr/>
          <p:nvPr/>
        </p:nvSpPr>
        <p:spPr>
          <a:xfrm>
            <a:off x="1579551" y="384623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9" name="Oval 48">
            <a:extLst>
              <a:ext uri="{FF2B5EF4-FFF2-40B4-BE49-F238E27FC236}">
                <a16:creationId xmlns:a16="http://schemas.microsoft.com/office/drawing/2014/main" id="{1CAD115C-04B6-024C-9576-B42938A719ED}"/>
              </a:ext>
            </a:extLst>
          </p:cNvPr>
          <p:cNvSpPr/>
          <p:nvPr/>
        </p:nvSpPr>
        <p:spPr>
          <a:xfrm>
            <a:off x="2144358" y="433979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7" name="Oval 16">
            <a:extLst>
              <a:ext uri="{FF2B5EF4-FFF2-40B4-BE49-F238E27FC236}">
                <a16:creationId xmlns:a16="http://schemas.microsoft.com/office/drawing/2014/main" id="{EA7D9DF4-1301-BD43-BA20-84C7EE127191}"/>
              </a:ext>
            </a:extLst>
          </p:cNvPr>
          <p:cNvSpPr/>
          <p:nvPr/>
        </p:nvSpPr>
        <p:spPr>
          <a:xfrm>
            <a:off x="1923427" y="4052472"/>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8" name="Oval 17">
            <a:extLst>
              <a:ext uri="{FF2B5EF4-FFF2-40B4-BE49-F238E27FC236}">
                <a16:creationId xmlns:a16="http://schemas.microsoft.com/office/drawing/2014/main" id="{36D4CDC3-AD50-C840-A7A8-CE0ABDD61567}"/>
              </a:ext>
            </a:extLst>
          </p:cNvPr>
          <p:cNvSpPr/>
          <p:nvPr/>
        </p:nvSpPr>
        <p:spPr>
          <a:xfrm>
            <a:off x="2927445" y="3834318"/>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9" name="Oval 18">
            <a:extLst>
              <a:ext uri="{FF2B5EF4-FFF2-40B4-BE49-F238E27FC236}">
                <a16:creationId xmlns:a16="http://schemas.microsoft.com/office/drawing/2014/main" id="{94FB51B1-AF6C-D744-829B-169B9B40295F}"/>
              </a:ext>
            </a:extLst>
          </p:cNvPr>
          <p:cNvSpPr/>
          <p:nvPr/>
        </p:nvSpPr>
        <p:spPr>
          <a:xfrm>
            <a:off x="2714359" y="3099885"/>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2" name="Oval 31">
            <a:extLst>
              <a:ext uri="{FF2B5EF4-FFF2-40B4-BE49-F238E27FC236}">
                <a16:creationId xmlns:a16="http://schemas.microsoft.com/office/drawing/2014/main" id="{D86FC81B-F50E-8D4C-84A8-1C39E4B045B6}"/>
              </a:ext>
            </a:extLst>
          </p:cNvPr>
          <p:cNvSpPr/>
          <p:nvPr/>
        </p:nvSpPr>
        <p:spPr>
          <a:xfrm>
            <a:off x="2289033" y="3603196"/>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0" name="Oval 49">
            <a:extLst>
              <a:ext uri="{FF2B5EF4-FFF2-40B4-BE49-F238E27FC236}">
                <a16:creationId xmlns:a16="http://schemas.microsoft.com/office/drawing/2014/main" id="{E6F193F4-9F81-6541-97D0-7252C586E1D9}"/>
              </a:ext>
            </a:extLst>
          </p:cNvPr>
          <p:cNvSpPr/>
          <p:nvPr/>
        </p:nvSpPr>
        <p:spPr>
          <a:xfrm>
            <a:off x="5528168" y="297917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1" name="Oval 50">
            <a:extLst>
              <a:ext uri="{FF2B5EF4-FFF2-40B4-BE49-F238E27FC236}">
                <a16:creationId xmlns:a16="http://schemas.microsoft.com/office/drawing/2014/main" id="{EFD91031-2104-474B-9F99-E85DBE9E4EED}"/>
              </a:ext>
            </a:extLst>
          </p:cNvPr>
          <p:cNvSpPr/>
          <p:nvPr/>
        </p:nvSpPr>
        <p:spPr>
          <a:xfrm>
            <a:off x="6110472" y="318465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2" name="Oval 51">
            <a:extLst>
              <a:ext uri="{FF2B5EF4-FFF2-40B4-BE49-F238E27FC236}">
                <a16:creationId xmlns:a16="http://schemas.microsoft.com/office/drawing/2014/main" id="{136EDE56-C794-AF4A-B9D9-433BFAA78D5D}"/>
              </a:ext>
            </a:extLst>
          </p:cNvPr>
          <p:cNvSpPr/>
          <p:nvPr/>
        </p:nvSpPr>
        <p:spPr>
          <a:xfrm>
            <a:off x="6175790" y="278094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3" name="Oval 52">
            <a:extLst>
              <a:ext uri="{FF2B5EF4-FFF2-40B4-BE49-F238E27FC236}">
                <a16:creationId xmlns:a16="http://schemas.microsoft.com/office/drawing/2014/main" id="{57B45C90-5F64-4644-BB3E-D63E4D09CDD9}"/>
              </a:ext>
            </a:extLst>
          </p:cNvPr>
          <p:cNvSpPr/>
          <p:nvPr/>
        </p:nvSpPr>
        <p:spPr>
          <a:xfrm>
            <a:off x="6507353" y="303796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4" name="Oval 53">
            <a:extLst>
              <a:ext uri="{FF2B5EF4-FFF2-40B4-BE49-F238E27FC236}">
                <a16:creationId xmlns:a16="http://schemas.microsoft.com/office/drawing/2014/main" id="{192F4469-7C2F-C849-8487-4C1D2A49512F}"/>
              </a:ext>
            </a:extLst>
          </p:cNvPr>
          <p:cNvSpPr/>
          <p:nvPr/>
        </p:nvSpPr>
        <p:spPr>
          <a:xfrm>
            <a:off x="6842471" y="328028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5" name="Oval 54">
            <a:extLst>
              <a:ext uri="{FF2B5EF4-FFF2-40B4-BE49-F238E27FC236}">
                <a16:creationId xmlns:a16="http://schemas.microsoft.com/office/drawing/2014/main" id="{F9CF9DAF-BB7F-E547-9BA2-A580EFC07B2E}"/>
              </a:ext>
            </a:extLst>
          </p:cNvPr>
          <p:cNvSpPr/>
          <p:nvPr/>
        </p:nvSpPr>
        <p:spPr>
          <a:xfrm>
            <a:off x="6402847" y="375796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6" name="Oval 55">
            <a:extLst>
              <a:ext uri="{FF2B5EF4-FFF2-40B4-BE49-F238E27FC236}">
                <a16:creationId xmlns:a16="http://schemas.microsoft.com/office/drawing/2014/main" id="{9F73BA7B-2670-2E44-9B29-D0B7EE4DFA43}"/>
              </a:ext>
            </a:extLst>
          </p:cNvPr>
          <p:cNvSpPr/>
          <p:nvPr/>
        </p:nvSpPr>
        <p:spPr>
          <a:xfrm>
            <a:off x="6574403" y="411773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7" name="Oval 56">
            <a:extLst>
              <a:ext uri="{FF2B5EF4-FFF2-40B4-BE49-F238E27FC236}">
                <a16:creationId xmlns:a16="http://schemas.microsoft.com/office/drawing/2014/main" id="{A062AC0B-405A-3A43-AAB1-AFE110169BF4}"/>
              </a:ext>
            </a:extLst>
          </p:cNvPr>
          <p:cNvSpPr/>
          <p:nvPr/>
        </p:nvSpPr>
        <p:spPr>
          <a:xfrm>
            <a:off x="6025465" y="391145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8" name="Oval 57">
            <a:extLst>
              <a:ext uri="{FF2B5EF4-FFF2-40B4-BE49-F238E27FC236}">
                <a16:creationId xmlns:a16="http://schemas.microsoft.com/office/drawing/2014/main" id="{E8989786-C088-9B4A-B920-838A1879B77E}"/>
              </a:ext>
            </a:extLst>
          </p:cNvPr>
          <p:cNvSpPr/>
          <p:nvPr/>
        </p:nvSpPr>
        <p:spPr>
          <a:xfrm>
            <a:off x="6644533" y="354297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9" name="Oval 58">
            <a:extLst>
              <a:ext uri="{FF2B5EF4-FFF2-40B4-BE49-F238E27FC236}">
                <a16:creationId xmlns:a16="http://schemas.microsoft.com/office/drawing/2014/main" id="{CC12DC28-0C27-0F44-9F49-2AAE5EE6656F}"/>
              </a:ext>
            </a:extLst>
          </p:cNvPr>
          <p:cNvSpPr/>
          <p:nvPr/>
        </p:nvSpPr>
        <p:spPr>
          <a:xfrm>
            <a:off x="5737254" y="330167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0" name="Oval 59">
            <a:extLst>
              <a:ext uri="{FF2B5EF4-FFF2-40B4-BE49-F238E27FC236}">
                <a16:creationId xmlns:a16="http://schemas.microsoft.com/office/drawing/2014/main" id="{0EAB815E-99DF-2C4B-A9C2-B310024B5884}"/>
              </a:ext>
            </a:extLst>
          </p:cNvPr>
          <p:cNvSpPr/>
          <p:nvPr/>
        </p:nvSpPr>
        <p:spPr>
          <a:xfrm>
            <a:off x="5656123" y="3668246"/>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1" name="Oval 60">
            <a:extLst>
              <a:ext uri="{FF2B5EF4-FFF2-40B4-BE49-F238E27FC236}">
                <a16:creationId xmlns:a16="http://schemas.microsoft.com/office/drawing/2014/main" id="{DE8F8316-80D9-C249-8681-DDA2FECF361D}"/>
              </a:ext>
            </a:extLst>
          </p:cNvPr>
          <p:cNvSpPr/>
          <p:nvPr/>
        </p:nvSpPr>
        <p:spPr>
          <a:xfrm>
            <a:off x="5360614" y="3822232"/>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2" name="Oval 61">
            <a:extLst>
              <a:ext uri="{FF2B5EF4-FFF2-40B4-BE49-F238E27FC236}">
                <a16:creationId xmlns:a16="http://schemas.microsoft.com/office/drawing/2014/main" id="{BC32BAA8-3E5F-404A-A004-300991D35CFA}"/>
              </a:ext>
            </a:extLst>
          </p:cNvPr>
          <p:cNvSpPr/>
          <p:nvPr/>
        </p:nvSpPr>
        <p:spPr>
          <a:xfrm>
            <a:off x="5925421" y="431579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3" name="Oval 62">
            <a:extLst>
              <a:ext uri="{FF2B5EF4-FFF2-40B4-BE49-F238E27FC236}">
                <a16:creationId xmlns:a16="http://schemas.microsoft.com/office/drawing/2014/main" id="{DCAA2310-AAE7-8A4D-9BB2-AFF2002B7281}"/>
              </a:ext>
            </a:extLst>
          </p:cNvPr>
          <p:cNvSpPr/>
          <p:nvPr/>
        </p:nvSpPr>
        <p:spPr>
          <a:xfrm>
            <a:off x="6034369" y="354300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4" name="Oval 63">
            <a:extLst>
              <a:ext uri="{FF2B5EF4-FFF2-40B4-BE49-F238E27FC236}">
                <a16:creationId xmlns:a16="http://schemas.microsoft.com/office/drawing/2014/main" id="{E1C1D32F-F102-BD43-80B6-5DF9FC62565F}"/>
              </a:ext>
            </a:extLst>
          </p:cNvPr>
          <p:cNvSpPr/>
          <p:nvPr/>
        </p:nvSpPr>
        <p:spPr>
          <a:xfrm>
            <a:off x="5569600" y="409949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6" name="Oval 25">
            <a:extLst>
              <a:ext uri="{FF2B5EF4-FFF2-40B4-BE49-F238E27FC236}">
                <a16:creationId xmlns:a16="http://schemas.microsoft.com/office/drawing/2014/main" id="{CE398793-7555-B346-B39C-67B85184AF5F}"/>
              </a:ext>
            </a:extLst>
          </p:cNvPr>
          <p:cNvSpPr/>
          <p:nvPr/>
        </p:nvSpPr>
        <p:spPr>
          <a:xfrm>
            <a:off x="5446620" y="3422497"/>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7" name="Oval 26">
            <a:extLst>
              <a:ext uri="{FF2B5EF4-FFF2-40B4-BE49-F238E27FC236}">
                <a16:creationId xmlns:a16="http://schemas.microsoft.com/office/drawing/2014/main" id="{8B966294-5A75-1247-8DA9-16FE6C8CE227}"/>
              </a:ext>
            </a:extLst>
          </p:cNvPr>
          <p:cNvSpPr/>
          <p:nvPr/>
        </p:nvSpPr>
        <p:spPr>
          <a:xfrm>
            <a:off x="5886215" y="2943746"/>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8" name="Oval 27">
            <a:extLst>
              <a:ext uri="{FF2B5EF4-FFF2-40B4-BE49-F238E27FC236}">
                <a16:creationId xmlns:a16="http://schemas.microsoft.com/office/drawing/2014/main" id="{318EF94B-E398-7846-9330-F13AEF908752}"/>
              </a:ext>
            </a:extLst>
          </p:cNvPr>
          <p:cNvSpPr/>
          <p:nvPr/>
        </p:nvSpPr>
        <p:spPr>
          <a:xfrm>
            <a:off x="6277249" y="4172340"/>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9" name="Oval 28">
            <a:extLst>
              <a:ext uri="{FF2B5EF4-FFF2-40B4-BE49-F238E27FC236}">
                <a16:creationId xmlns:a16="http://schemas.microsoft.com/office/drawing/2014/main" id="{8A34CECB-848A-C140-9BF9-C756BAE92BBD}"/>
              </a:ext>
            </a:extLst>
          </p:cNvPr>
          <p:cNvSpPr/>
          <p:nvPr/>
        </p:nvSpPr>
        <p:spPr>
          <a:xfrm>
            <a:off x="5752281" y="4037118"/>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0" name="Oval 29">
            <a:extLst>
              <a:ext uri="{FF2B5EF4-FFF2-40B4-BE49-F238E27FC236}">
                <a16:creationId xmlns:a16="http://schemas.microsoft.com/office/drawing/2014/main" id="{67554464-C609-E445-96DE-6682963BD844}"/>
              </a:ext>
            </a:extLst>
          </p:cNvPr>
          <p:cNvSpPr/>
          <p:nvPr/>
        </p:nvSpPr>
        <p:spPr>
          <a:xfrm>
            <a:off x="6756299" y="381896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1" name="Oval 30">
            <a:extLst>
              <a:ext uri="{FF2B5EF4-FFF2-40B4-BE49-F238E27FC236}">
                <a16:creationId xmlns:a16="http://schemas.microsoft.com/office/drawing/2014/main" id="{77A05E14-788C-584A-A77A-2D627313E642}"/>
              </a:ext>
            </a:extLst>
          </p:cNvPr>
          <p:cNvSpPr/>
          <p:nvPr/>
        </p:nvSpPr>
        <p:spPr>
          <a:xfrm>
            <a:off x="6328014" y="3335783"/>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5" name="Oval 84">
            <a:extLst>
              <a:ext uri="{FF2B5EF4-FFF2-40B4-BE49-F238E27FC236}">
                <a16:creationId xmlns:a16="http://schemas.microsoft.com/office/drawing/2014/main" id="{49F13853-2219-A84F-BA42-403FB0B1029E}"/>
              </a:ext>
            </a:extLst>
          </p:cNvPr>
          <p:cNvSpPr/>
          <p:nvPr/>
        </p:nvSpPr>
        <p:spPr>
          <a:xfrm>
            <a:off x="11091308" y="402599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6" name="Oval 85">
            <a:extLst>
              <a:ext uri="{FF2B5EF4-FFF2-40B4-BE49-F238E27FC236}">
                <a16:creationId xmlns:a16="http://schemas.microsoft.com/office/drawing/2014/main" id="{BB81DA5A-C788-5141-A0B7-690AA22D75EC}"/>
              </a:ext>
            </a:extLst>
          </p:cNvPr>
          <p:cNvSpPr/>
          <p:nvPr/>
        </p:nvSpPr>
        <p:spPr>
          <a:xfrm>
            <a:off x="11063082" y="349778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0" name="Oval 79">
            <a:extLst>
              <a:ext uri="{FF2B5EF4-FFF2-40B4-BE49-F238E27FC236}">
                <a16:creationId xmlns:a16="http://schemas.microsoft.com/office/drawing/2014/main" id="{C84EC73D-54E9-B447-85D0-8192BADB2C9E}"/>
              </a:ext>
            </a:extLst>
          </p:cNvPr>
          <p:cNvSpPr/>
          <p:nvPr/>
        </p:nvSpPr>
        <p:spPr>
          <a:xfrm>
            <a:off x="9741298" y="364661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Tree>
    <p:extLst>
      <p:ext uri="{BB962C8B-B14F-4D97-AF65-F5344CB8AC3E}">
        <p14:creationId xmlns:p14="http://schemas.microsoft.com/office/powerpoint/2010/main" val="1960226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fade">
                                      <p:cBhvr>
                                        <p:cTn id="43" dur="500"/>
                                        <p:tgtEl>
                                          <p:spTgt spid="2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500"/>
                                        <p:tgtEl>
                                          <p:spTgt spid="43"/>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fade">
                                      <p:cBhvr>
                                        <p:cTn id="76" dur="500"/>
                                        <p:tgtEl>
                                          <p:spTgt spid="4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fade">
                                      <p:cBhvr>
                                        <p:cTn id="82" dur="500"/>
                                        <p:tgtEl>
                                          <p:spTgt spid="4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0"/>
                                        </p:tgtEl>
                                        <p:attrNameLst>
                                          <p:attrName>style.visibility</p:attrName>
                                        </p:attrNameLst>
                                      </p:cBhvr>
                                      <p:to>
                                        <p:strVal val="visible"/>
                                      </p:to>
                                    </p:set>
                                    <p:animEffect transition="in" filter="fade">
                                      <p:cBhvr>
                                        <p:cTn id="94" dur="500"/>
                                        <p:tgtEl>
                                          <p:spTgt spid="5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fade">
                                      <p:cBhvr>
                                        <p:cTn id="97" dur="500"/>
                                        <p:tgtEl>
                                          <p:spTgt spid="5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fade">
                                      <p:cBhvr>
                                        <p:cTn id="100" dur="500"/>
                                        <p:tgtEl>
                                          <p:spTgt spid="5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fade">
                                      <p:cBhvr>
                                        <p:cTn id="103" dur="500"/>
                                        <p:tgtEl>
                                          <p:spTgt spid="5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4"/>
                                        </p:tgtEl>
                                        <p:attrNameLst>
                                          <p:attrName>style.visibility</p:attrName>
                                        </p:attrNameLst>
                                      </p:cBhvr>
                                      <p:to>
                                        <p:strVal val="visible"/>
                                      </p:to>
                                    </p:set>
                                    <p:animEffect transition="in" filter="fade">
                                      <p:cBhvr>
                                        <p:cTn id="106" dur="500"/>
                                        <p:tgtEl>
                                          <p:spTgt spid="5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fade">
                                      <p:cBhvr>
                                        <p:cTn id="109" dur="500"/>
                                        <p:tgtEl>
                                          <p:spTgt spid="5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500"/>
                                        <p:tgtEl>
                                          <p:spTgt spid="5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58"/>
                                        </p:tgtEl>
                                        <p:attrNameLst>
                                          <p:attrName>style.visibility</p:attrName>
                                        </p:attrNameLst>
                                      </p:cBhvr>
                                      <p:to>
                                        <p:strVal val="visible"/>
                                      </p:to>
                                    </p:set>
                                    <p:animEffect transition="in" filter="fade">
                                      <p:cBhvr>
                                        <p:cTn id="118" dur="500"/>
                                        <p:tgtEl>
                                          <p:spTgt spid="5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59"/>
                                        </p:tgtEl>
                                        <p:attrNameLst>
                                          <p:attrName>style.visibility</p:attrName>
                                        </p:attrNameLst>
                                      </p:cBhvr>
                                      <p:to>
                                        <p:strVal val="visible"/>
                                      </p:to>
                                    </p:set>
                                    <p:animEffect transition="in" filter="fade">
                                      <p:cBhvr>
                                        <p:cTn id="121" dur="500"/>
                                        <p:tgtEl>
                                          <p:spTgt spid="5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transition="in" filter="fade">
                                      <p:cBhvr>
                                        <p:cTn id="124" dur="500"/>
                                        <p:tgtEl>
                                          <p:spTgt spid="6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1"/>
                                        </p:tgtEl>
                                        <p:attrNameLst>
                                          <p:attrName>style.visibility</p:attrName>
                                        </p:attrNameLst>
                                      </p:cBhvr>
                                      <p:to>
                                        <p:strVal val="visible"/>
                                      </p:to>
                                    </p:set>
                                    <p:animEffect transition="in" filter="fade">
                                      <p:cBhvr>
                                        <p:cTn id="127" dur="500"/>
                                        <p:tgtEl>
                                          <p:spTgt spid="6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2"/>
                                        </p:tgtEl>
                                        <p:attrNameLst>
                                          <p:attrName>style.visibility</p:attrName>
                                        </p:attrNameLst>
                                      </p:cBhvr>
                                      <p:to>
                                        <p:strVal val="visible"/>
                                      </p:to>
                                    </p:set>
                                    <p:animEffect transition="in" filter="fade">
                                      <p:cBhvr>
                                        <p:cTn id="130" dur="500"/>
                                        <p:tgtEl>
                                          <p:spTgt spid="6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63"/>
                                        </p:tgtEl>
                                        <p:attrNameLst>
                                          <p:attrName>style.visibility</p:attrName>
                                        </p:attrNameLst>
                                      </p:cBhvr>
                                      <p:to>
                                        <p:strVal val="visible"/>
                                      </p:to>
                                    </p:set>
                                    <p:animEffect transition="in" filter="fade">
                                      <p:cBhvr>
                                        <p:cTn id="133" dur="500"/>
                                        <p:tgtEl>
                                          <p:spTgt spid="6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fade">
                                      <p:cBhvr>
                                        <p:cTn id="136" dur="500"/>
                                        <p:tgtEl>
                                          <p:spTgt spid="64"/>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2"/>
                                        </p:tgtEl>
                                        <p:attrNameLst>
                                          <p:attrName>style.visibility</p:attrName>
                                        </p:attrNameLst>
                                      </p:cBhvr>
                                      <p:to>
                                        <p:strVal val="visible"/>
                                      </p:to>
                                    </p:set>
                                    <p:animEffect transition="in" filter="fade">
                                      <p:cBhvr>
                                        <p:cTn id="139" dur="500"/>
                                        <p:tgtEl>
                                          <p:spTgt spid="82"/>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81"/>
                                        </p:tgtEl>
                                        <p:attrNameLst>
                                          <p:attrName>style.visibility</p:attrName>
                                        </p:attrNameLst>
                                      </p:cBhvr>
                                      <p:to>
                                        <p:strVal val="visible"/>
                                      </p:to>
                                    </p:set>
                                    <p:animEffect transition="in" filter="fade">
                                      <p:cBhvr>
                                        <p:cTn id="142" dur="500"/>
                                        <p:tgtEl>
                                          <p:spTgt spid="8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84"/>
                                        </p:tgtEl>
                                        <p:attrNameLst>
                                          <p:attrName>style.visibility</p:attrName>
                                        </p:attrNameLst>
                                      </p:cBhvr>
                                      <p:to>
                                        <p:strVal val="visible"/>
                                      </p:to>
                                    </p:set>
                                    <p:animEffect transition="in" filter="fade">
                                      <p:cBhvr>
                                        <p:cTn id="145" dur="500"/>
                                        <p:tgtEl>
                                          <p:spTgt spid="84"/>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83"/>
                                        </p:tgtEl>
                                        <p:attrNameLst>
                                          <p:attrName>style.visibility</p:attrName>
                                        </p:attrNameLst>
                                      </p:cBhvr>
                                      <p:to>
                                        <p:strVal val="visible"/>
                                      </p:to>
                                    </p:set>
                                    <p:animEffect transition="in" filter="fade">
                                      <p:cBhvr>
                                        <p:cTn id="148" dur="500"/>
                                        <p:tgtEl>
                                          <p:spTgt spid="83"/>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80"/>
                                        </p:tgtEl>
                                        <p:attrNameLst>
                                          <p:attrName>style.visibility</p:attrName>
                                        </p:attrNameLst>
                                      </p:cBhvr>
                                      <p:to>
                                        <p:strVal val="visible"/>
                                      </p:to>
                                    </p:set>
                                    <p:animEffect transition="in" filter="fade">
                                      <p:cBhvr>
                                        <p:cTn id="151" dur="500"/>
                                        <p:tgtEl>
                                          <p:spTgt spid="8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66"/>
                                        </p:tgtEl>
                                        <p:attrNameLst>
                                          <p:attrName>style.visibility</p:attrName>
                                        </p:attrNameLst>
                                      </p:cBhvr>
                                      <p:to>
                                        <p:strVal val="visible"/>
                                      </p:to>
                                    </p:set>
                                    <p:animEffect transition="in" filter="fade">
                                      <p:cBhvr>
                                        <p:cTn id="154" dur="500"/>
                                        <p:tgtEl>
                                          <p:spTgt spid="66"/>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67"/>
                                        </p:tgtEl>
                                        <p:attrNameLst>
                                          <p:attrName>style.visibility</p:attrName>
                                        </p:attrNameLst>
                                      </p:cBhvr>
                                      <p:to>
                                        <p:strVal val="visible"/>
                                      </p:to>
                                    </p:set>
                                    <p:animEffect transition="in" filter="fade">
                                      <p:cBhvr>
                                        <p:cTn id="157" dur="500"/>
                                        <p:tgtEl>
                                          <p:spTgt spid="67"/>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68"/>
                                        </p:tgtEl>
                                        <p:attrNameLst>
                                          <p:attrName>style.visibility</p:attrName>
                                        </p:attrNameLst>
                                      </p:cBhvr>
                                      <p:to>
                                        <p:strVal val="visible"/>
                                      </p:to>
                                    </p:set>
                                    <p:animEffect transition="in" filter="fade">
                                      <p:cBhvr>
                                        <p:cTn id="160" dur="500"/>
                                        <p:tgtEl>
                                          <p:spTgt spid="6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69"/>
                                        </p:tgtEl>
                                        <p:attrNameLst>
                                          <p:attrName>style.visibility</p:attrName>
                                        </p:attrNameLst>
                                      </p:cBhvr>
                                      <p:to>
                                        <p:strVal val="visible"/>
                                      </p:to>
                                    </p:set>
                                    <p:animEffect transition="in" filter="fade">
                                      <p:cBhvr>
                                        <p:cTn id="163" dur="500"/>
                                        <p:tgtEl>
                                          <p:spTgt spid="69"/>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70"/>
                                        </p:tgtEl>
                                        <p:attrNameLst>
                                          <p:attrName>style.visibility</p:attrName>
                                        </p:attrNameLst>
                                      </p:cBhvr>
                                      <p:to>
                                        <p:strVal val="visible"/>
                                      </p:to>
                                    </p:set>
                                    <p:animEffect transition="in" filter="fade">
                                      <p:cBhvr>
                                        <p:cTn id="166" dur="500"/>
                                        <p:tgtEl>
                                          <p:spTgt spid="70"/>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71"/>
                                        </p:tgtEl>
                                        <p:attrNameLst>
                                          <p:attrName>style.visibility</p:attrName>
                                        </p:attrNameLst>
                                      </p:cBhvr>
                                      <p:to>
                                        <p:strVal val="visible"/>
                                      </p:to>
                                    </p:set>
                                    <p:animEffect transition="in" filter="fade">
                                      <p:cBhvr>
                                        <p:cTn id="169" dur="500"/>
                                        <p:tgtEl>
                                          <p:spTgt spid="71"/>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fade">
                                      <p:cBhvr>
                                        <p:cTn id="172" dur="500"/>
                                        <p:tgtEl>
                                          <p:spTgt spid="72"/>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73"/>
                                        </p:tgtEl>
                                        <p:attrNameLst>
                                          <p:attrName>style.visibility</p:attrName>
                                        </p:attrNameLst>
                                      </p:cBhvr>
                                      <p:to>
                                        <p:strVal val="visible"/>
                                      </p:to>
                                    </p:set>
                                    <p:animEffect transition="in" filter="fade">
                                      <p:cBhvr>
                                        <p:cTn id="175" dur="500"/>
                                        <p:tgtEl>
                                          <p:spTgt spid="73"/>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74"/>
                                        </p:tgtEl>
                                        <p:attrNameLst>
                                          <p:attrName>style.visibility</p:attrName>
                                        </p:attrNameLst>
                                      </p:cBhvr>
                                      <p:to>
                                        <p:strVal val="visible"/>
                                      </p:to>
                                    </p:set>
                                    <p:animEffect transition="in" filter="fade">
                                      <p:cBhvr>
                                        <p:cTn id="178" dur="500"/>
                                        <p:tgtEl>
                                          <p:spTgt spid="74"/>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75"/>
                                        </p:tgtEl>
                                        <p:attrNameLst>
                                          <p:attrName>style.visibility</p:attrName>
                                        </p:attrNameLst>
                                      </p:cBhvr>
                                      <p:to>
                                        <p:strVal val="visible"/>
                                      </p:to>
                                    </p:set>
                                    <p:animEffect transition="in" filter="fade">
                                      <p:cBhvr>
                                        <p:cTn id="181" dur="500"/>
                                        <p:tgtEl>
                                          <p:spTgt spid="75"/>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76"/>
                                        </p:tgtEl>
                                        <p:attrNameLst>
                                          <p:attrName>style.visibility</p:attrName>
                                        </p:attrNameLst>
                                      </p:cBhvr>
                                      <p:to>
                                        <p:strVal val="visible"/>
                                      </p:to>
                                    </p:set>
                                    <p:animEffect transition="in" filter="fade">
                                      <p:cBhvr>
                                        <p:cTn id="184" dur="500"/>
                                        <p:tgtEl>
                                          <p:spTgt spid="7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77"/>
                                        </p:tgtEl>
                                        <p:attrNameLst>
                                          <p:attrName>style.visibility</p:attrName>
                                        </p:attrNameLst>
                                      </p:cBhvr>
                                      <p:to>
                                        <p:strVal val="visible"/>
                                      </p:to>
                                    </p:set>
                                    <p:animEffect transition="in" filter="fade">
                                      <p:cBhvr>
                                        <p:cTn id="187" dur="500"/>
                                        <p:tgtEl>
                                          <p:spTgt spid="7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78"/>
                                        </p:tgtEl>
                                        <p:attrNameLst>
                                          <p:attrName>style.visibility</p:attrName>
                                        </p:attrNameLst>
                                      </p:cBhvr>
                                      <p:to>
                                        <p:strVal val="visible"/>
                                      </p:to>
                                    </p:set>
                                    <p:animEffect transition="in" filter="fade">
                                      <p:cBhvr>
                                        <p:cTn id="190" dur="500"/>
                                        <p:tgtEl>
                                          <p:spTgt spid="78"/>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79"/>
                                        </p:tgtEl>
                                        <p:attrNameLst>
                                          <p:attrName>style.visibility</p:attrName>
                                        </p:attrNameLst>
                                      </p:cBhvr>
                                      <p:to>
                                        <p:strVal val="visible"/>
                                      </p:to>
                                    </p:set>
                                    <p:animEffect transition="in" filter="fade">
                                      <p:cBhvr>
                                        <p:cTn id="193" dur="500"/>
                                        <p:tgtEl>
                                          <p:spTgt spid="79"/>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85"/>
                                        </p:tgtEl>
                                        <p:attrNameLst>
                                          <p:attrName>style.visibility</p:attrName>
                                        </p:attrNameLst>
                                      </p:cBhvr>
                                      <p:to>
                                        <p:strVal val="visible"/>
                                      </p:to>
                                    </p:set>
                                    <p:animEffect transition="in" filter="fade">
                                      <p:cBhvr>
                                        <p:cTn id="196" dur="500"/>
                                        <p:tgtEl>
                                          <p:spTgt spid="85"/>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86"/>
                                        </p:tgtEl>
                                        <p:attrNameLst>
                                          <p:attrName>style.visibility</p:attrName>
                                        </p:attrNameLst>
                                      </p:cBhvr>
                                      <p:to>
                                        <p:strVal val="visible"/>
                                      </p:to>
                                    </p:set>
                                    <p:animEffect transition="in" filter="fade">
                                      <p:cBhvr>
                                        <p:cTn id="199" dur="500"/>
                                        <p:tgtEl>
                                          <p:spTgt spid="86"/>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87"/>
                                        </p:tgtEl>
                                        <p:attrNameLst>
                                          <p:attrName>style.visibility</p:attrName>
                                        </p:attrNameLst>
                                      </p:cBhvr>
                                      <p:to>
                                        <p:strVal val="visible"/>
                                      </p:to>
                                    </p:set>
                                    <p:animEffect transition="in" filter="fade">
                                      <p:cBhvr>
                                        <p:cTn id="20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1" grpId="0" animBg="1"/>
      <p:bldP spid="82" grpId="0" animBg="1"/>
      <p:bldP spid="83" grpId="0" animBg="1"/>
      <p:bldP spid="84" grpId="0" animBg="1"/>
      <p:bldP spid="21" grpId="0" animBg="1"/>
      <p:bldP spid="33" grpId="0" animBg="1"/>
      <p:bldP spid="34" grpId="0" animBg="1"/>
      <p:bldP spid="87"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17" grpId="0" animBg="1"/>
      <p:bldP spid="18" grpId="0" animBg="1"/>
      <p:bldP spid="19" grpId="0" animBg="1"/>
      <p:bldP spid="32"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26" grpId="0" animBg="1"/>
      <p:bldP spid="27" grpId="0" animBg="1"/>
      <p:bldP spid="28" grpId="0" animBg="1"/>
      <p:bldP spid="29" grpId="0" animBg="1"/>
      <p:bldP spid="30" grpId="0" animBg="1"/>
      <p:bldP spid="31" grpId="0" animBg="1"/>
      <p:bldP spid="85" grpId="0" animBg="1"/>
      <p:bldP spid="86"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297713" y="416397"/>
            <a:ext cx="11238075" cy="720000"/>
          </a:xfrm>
        </p:spPr>
        <p:txBody>
          <a:bodyPr>
            <a:normAutofit fontScale="90000"/>
          </a:bodyPr>
          <a:lstStyle/>
          <a:p>
            <a:r>
              <a:rPr lang="en-US" dirty="0">
                <a:latin typeface="Century Gothic" panose="020B0502020202020204" pitchFamily="34" charset="0"/>
              </a:rPr>
              <a:t>Sugar is added to hot water and stirred. After a while it can’t be seen anymore. </a:t>
            </a:r>
            <a:br>
              <a:rPr lang="en-US" dirty="0">
                <a:latin typeface="Century Gothic" panose="020B0502020202020204" pitchFamily="34" charset="0"/>
              </a:rPr>
            </a:br>
            <a:br>
              <a:rPr lang="en-US" dirty="0">
                <a:latin typeface="Century Gothic" panose="020B0502020202020204" pitchFamily="34" charset="0"/>
              </a:rPr>
            </a:br>
            <a:r>
              <a:rPr lang="en-US" dirty="0">
                <a:latin typeface="Century Gothic" panose="020B0502020202020204" pitchFamily="34" charset="0"/>
              </a:rPr>
              <a:t>Choose the correct statements below.</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7713" y="369252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433344" y="3249464"/>
            <a:ext cx="5644236"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rot="5400000">
            <a:off x="7469914" y="108869"/>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5995" y="698237"/>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2170807" y="2150400"/>
            <a:ext cx="3194613" cy="523220"/>
          </a:xfrm>
          <a:prstGeom prst="rect">
            <a:avLst/>
          </a:prstGeom>
          <a:noFill/>
          <a:ln>
            <a:noFill/>
          </a:ln>
        </p:spPr>
        <p:txBody>
          <a:bodyPr wrap="square" rtlCol="0">
            <a:spAutoFit/>
          </a:bodyPr>
          <a:lstStyle/>
          <a:p>
            <a:r>
              <a:rPr lang="en-US" sz="2800" dirty="0">
                <a:latin typeface="Century Gothic" panose="020B0502020202020204" pitchFamily="34" charset="0"/>
              </a:rPr>
              <a:t>The sugar melts.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238731" y="4443603"/>
            <a:ext cx="3194613" cy="1815882"/>
          </a:xfrm>
          <a:prstGeom prst="rect">
            <a:avLst/>
          </a:prstGeom>
          <a:noFill/>
          <a:ln>
            <a:noFill/>
          </a:ln>
        </p:spPr>
        <p:txBody>
          <a:bodyPr wrap="square" rtlCol="0">
            <a:spAutoFit/>
          </a:bodyPr>
          <a:lstStyle/>
          <a:p>
            <a:r>
              <a:rPr lang="en-US" sz="2800" dirty="0">
                <a:latin typeface="Century Gothic" panose="020B0502020202020204" pitchFamily="34" charset="0"/>
              </a:rPr>
              <a:t>The sugar breaks up into smaller pieces and mixes with the water.</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784951" y="4680287"/>
            <a:ext cx="2193296" cy="954107"/>
          </a:xfrm>
          <a:prstGeom prst="rect">
            <a:avLst/>
          </a:prstGeom>
          <a:noFill/>
          <a:ln>
            <a:noFill/>
          </a:ln>
        </p:spPr>
        <p:txBody>
          <a:bodyPr wrap="square" rtlCol="0">
            <a:spAutoFit/>
          </a:bodyPr>
          <a:lstStyle/>
          <a:p>
            <a:r>
              <a:rPr lang="en-US" sz="2800" dirty="0">
                <a:latin typeface="Century Gothic" panose="020B0502020202020204" pitchFamily="34" charset="0"/>
              </a:rPr>
              <a:t>The sugar disappears.</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465703" y="1484741"/>
            <a:ext cx="3194613" cy="1815882"/>
          </a:xfrm>
          <a:prstGeom prst="rect">
            <a:avLst/>
          </a:prstGeom>
          <a:noFill/>
          <a:ln>
            <a:noFill/>
          </a:ln>
        </p:spPr>
        <p:txBody>
          <a:bodyPr wrap="square" rtlCol="0">
            <a:spAutoFit/>
          </a:bodyPr>
          <a:lstStyle/>
          <a:p>
            <a:r>
              <a:rPr lang="en-US" sz="2800" dirty="0">
                <a:latin typeface="Century Gothic" panose="020B0502020202020204" pitchFamily="34" charset="0"/>
              </a:rPr>
              <a:t>The sugar joins with the water to make a new liquid.</a:t>
            </a:r>
          </a:p>
        </p:txBody>
      </p: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472115" cy="4154984"/>
          </a:xfrm>
          <a:prstGeom prst="rect">
            <a:avLst/>
          </a:prstGeom>
          <a:noFill/>
        </p:spPr>
        <p:txBody>
          <a:bodyPr wrap="square">
            <a:spAutoFit/>
          </a:bodyPr>
          <a:lstStyle/>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You have salt, water and salty water. Which is the solute?</a:t>
            </a:r>
          </a:p>
          <a:p>
            <a:pPr marL="457200" indent="-457200">
              <a:buAutoNum type="arabicPeriod"/>
            </a:pPr>
            <a:r>
              <a:rPr lang="en-GB" sz="2400" dirty="0">
                <a:latin typeface="Century Gothic" panose="020B0502020202020204" pitchFamily="34" charset="0"/>
              </a:rPr>
              <a:t>You have salt, water and salty water. Which is the solvent?</a:t>
            </a:r>
          </a:p>
          <a:p>
            <a:pPr marL="457200" indent="-457200">
              <a:buAutoNum type="arabicPeriod"/>
            </a:pPr>
            <a:r>
              <a:rPr lang="en-GB" sz="2400" dirty="0">
                <a:latin typeface="Century Gothic" panose="020B0502020202020204" pitchFamily="34" charset="0"/>
              </a:rPr>
              <a:t> You have salt, water and salty water. Which is the solution?</a:t>
            </a:r>
          </a:p>
          <a:p>
            <a:pPr marL="457200" indent="-457200">
              <a:buAutoNum type="arabicPeriod"/>
            </a:pPr>
            <a:r>
              <a:rPr lang="en-GB" sz="2400" dirty="0">
                <a:latin typeface="Century Gothic" panose="020B0502020202020204" pitchFamily="34" charset="0"/>
              </a:rPr>
              <a:t>What is 1 dm</a:t>
            </a:r>
            <a:r>
              <a:rPr lang="en-GB" sz="2400" baseline="30000" dirty="0">
                <a:latin typeface="Century Gothic" panose="020B0502020202020204" pitchFamily="34" charset="0"/>
              </a:rPr>
              <a:t>3</a:t>
            </a:r>
            <a:r>
              <a:rPr lang="en-GB" sz="24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What is 25 cm</a:t>
            </a:r>
            <a:r>
              <a:rPr lang="en-GB" sz="2400" baseline="30000" dirty="0">
                <a:latin typeface="Century Gothic" panose="020B0502020202020204" pitchFamily="34" charset="0"/>
              </a:rPr>
              <a:t>3</a:t>
            </a:r>
            <a:r>
              <a:rPr lang="en-GB" sz="2400" dirty="0">
                <a:latin typeface="Century Gothic" panose="020B0502020202020204" pitchFamily="34" charset="0"/>
              </a:rPr>
              <a:t> in dm</a:t>
            </a:r>
            <a:r>
              <a:rPr lang="en-GB" sz="2400" baseline="30000" dirty="0">
                <a:latin typeface="Century Gothic" panose="020B0502020202020204" pitchFamily="34" charset="0"/>
              </a:rPr>
              <a:t>3</a:t>
            </a:r>
            <a:r>
              <a:rPr lang="en-GB" sz="24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What is 0.253 dm</a:t>
            </a:r>
            <a:r>
              <a:rPr lang="en-GB" sz="2400" baseline="30000" dirty="0">
                <a:latin typeface="Century Gothic" panose="020B0502020202020204" pitchFamily="34" charset="0"/>
              </a:rPr>
              <a:t>3</a:t>
            </a:r>
            <a:r>
              <a:rPr lang="en-GB" sz="2400" dirty="0">
                <a:latin typeface="Century Gothic" panose="020B0502020202020204" pitchFamily="34" charset="0"/>
              </a:rPr>
              <a:t> in cm</a:t>
            </a:r>
            <a:r>
              <a:rPr lang="en-GB" sz="2400" baseline="30000" dirty="0">
                <a:latin typeface="Century Gothic" panose="020B0502020202020204" pitchFamily="34" charset="0"/>
              </a:rPr>
              <a:t>3</a:t>
            </a:r>
            <a:r>
              <a:rPr lang="en-GB" sz="24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Define concentration</a:t>
            </a:r>
          </a:p>
          <a:p>
            <a:pPr marL="457200" indent="-457200">
              <a:buAutoNum type="arabicPeriod"/>
            </a:pPr>
            <a:r>
              <a:rPr lang="en-GB" sz="2400" dirty="0">
                <a:latin typeface="Century Gothic" panose="020B0502020202020204" pitchFamily="34" charset="0"/>
              </a:rPr>
              <a:t>How can you decrease concentration?</a:t>
            </a:r>
          </a:p>
          <a:p>
            <a:pPr marL="457200" indent="-457200">
              <a:buAutoNum type="arabicPeriod"/>
            </a:pPr>
            <a:r>
              <a:rPr lang="en-GB" sz="2400" dirty="0">
                <a:latin typeface="Century Gothic" panose="020B0502020202020204" pitchFamily="34" charset="0"/>
              </a:rPr>
              <a:t>Draw a particle diagram to show low concentration.</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D33695-F3E3-458D-8D7E-F377F44F408A}"/>
                  </a:ext>
                </a:extLst>
              </p:cNvPr>
              <p:cNvSpPr txBox="1"/>
              <p:nvPr/>
            </p:nvSpPr>
            <p:spPr>
              <a:xfrm>
                <a:off x="462444" y="704993"/>
                <a:ext cx="10956923" cy="4570803"/>
              </a:xfrm>
              <a:prstGeom prst="rect">
                <a:avLst/>
              </a:prstGeom>
              <a:noFill/>
            </p:spPr>
            <p:txBody>
              <a:bodyPr wrap="square">
                <a:spAutoFit/>
              </a:bodyPr>
              <a:lstStyle/>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Salt</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Water</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Salty water</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1 litre / 1000 cm</a:t>
                </a:r>
                <a:r>
                  <a:rPr lang="en-GB" sz="2400" b="1" baseline="30000" dirty="0">
                    <a:solidFill>
                      <a:srgbClr val="586EC0"/>
                    </a:solidFill>
                    <a:latin typeface="Century Gothic" panose="020B0502020202020204" pitchFamily="34" charset="0"/>
                    <a:cs typeface="Calibri" panose="020F0502020204030204" pitchFamily="34" charset="0"/>
                  </a:rPr>
                  <a:t>3</a:t>
                </a:r>
                <a:endParaRPr lang="en-GB" sz="2400" b="1" dirty="0">
                  <a:solidFill>
                    <a:srgbClr val="586EC0"/>
                  </a:solidFill>
                  <a:latin typeface="Century Gothic" panose="020B0502020202020204" pitchFamily="34" charset="0"/>
                  <a:cs typeface="Calibri" panose="020F0502020204030204" pitchFamily="34" charset="0"/>
                </a:endParaRPr>
              </a:p>
              <a:p>
                <a:pPr marL="457200" indent="-457200">
                  <a:buAutoNum type="arabicPeriod"/>
                </a:pPr>
                <a14:m>
                  <m:oMath xmlns:m="http://schemas.openxmlformats.org/officeDocument/2006/math">
                    <m:f>
                      <m:fPr>
                        <m:ctrlPr>
                          <a:rPr lang="en-GB" sz="2400" b="1" i="1" smtClean="0">
                            <a:solidFill>
                              <a:srgbClr val="586EC0"/>
                            </a:solidFill>
                            <a:latin typeface="Cambria Math" panose="02040503050406030204" pitchFamily="18" charset="0"/>
                          </a:rPr>
                        </m:ctrlPr>
                      </m:fPr>
                      <m:num>
                        <m:r>
                          <a:rPr lang="en-GB" sz="2400" b="1" i="1" smtClean="0">
                            <a:solidFill>
                              <a:srgbClr val="586EC0"/>
                            </a:solidFill>
                            <a:latin typeface="Cambria Math" panose="02040503050406030204" pitchFamily="18" charset="0"/>
                          </a:rPr>
                          <m:t>𝟐𝟓</m:t>
                        </m:r>
                      </m:num>
                      <m:den>
                        <m:r>
                          <a:rPr lang="en-GB" sz="2400" b="1" i="1" smtClean="0">
                            <a:solidFill>
                              <a:srgbClr val="586EC0"/>
                            </a:solidFill>
                            <a:latin typeface="Cambria Math" panose="02040503050406030204" pitchFamily="18" charset="0"/>
                          </a:rPr>
                          <m:t>𝟏𝟎𝟎𝟎</m:t>
                        </m:r>
                      </m:den>
                    </m:f>
                  </m:oMath>
                </a14:m>
                <a:r>
                  <a:rPr lang="en-GB" sz="3200" b="1" dirty="0">
                    <a:solidFill>
                      <a:srgbClr val="586EC0"/>
                    </a:solidFill>
                    <a:latin typeface="Century Gothic" panose="020B0502020202020204" pitchFamily="34" charset="0"/>
                    <a:cs typeface="Calibri" panose="020F0502020204030204" pitchFamily="34" charset="0"/>
                  </a:rPr>
                  <a:t>=</a:t>
                </a:r>
                <a:r>
                  <a:rPr lang="en-GB" sz="2400" b="1" dirty="0">
                    <a:solidFill>
                      <a:srgbClr val="586EC0"/>
                    </a:solidFill>
                    <a:latin typeface="Century Gothic" panose="020B0502020202020204" pitchFamily="34" charset="0"/>
                    <a:cs typeface="Calibri" panose="020F0502020204030204" pitchFamily="34" charset="0"/>
                  </a:rPr>
                  <a:t>0.025 dm</a:t>
                </a:r>
                <a:r>
                  <a:rPr lang="en-GB" sz="2400" b="1" baseline="30000" dirty="0">
                    <a:solidFill>
                      <a:srgbClr val="586EC0"/>
                    </a:solidFill>
                    <a:latin typeface="Century Gothic" panose="020B0502020202020204" pitchFamily="34" charset="0"/>
                    <a:cs typeface="Calibri" panose="020F0502020204030204" pitchFamily="34" charset="0"/>
                  </a:rPr>
                  <a:t>3</a:t>
                </a:r>
              </a:p>
              <a:p>
                <a:pPr marL="457200" indent="-457200">
                  <a:buFontTx/>
                  <a:buAutoNum type="arabicPeriod"/>
                </a:pPr>
                <a:endParaRPr lang="en-GB" sz="2400" b="1" dirty="0">
                  <a:solidFill>
                    <a:srgbClr val="586EC0"/>
                  </a:solidFill>
                  <a:latin typeface="Century Gothic" panose="020B0502020202020204" pitchFamily="34" charset="0"/>
                  <a:cs typeface="Calibri" panose="020F0502020204030204" pitchFamily="34" charset="0"/>
                </a:endParaRPr>
              </a:p>
              <a:p>
                <a:pPr marL="457200" indent="-457200">
                  <a:buFontTx/>
                  <a:buAutoNum type="arabicPeriod"/>
                </a:pPr>
                <a:r>
                  <a:rPr lang="en-GB" sz="2400" b="1" dirty="0">
                    <a:solidFill>
                      <a:srgbClr val="586EC0"/>
                    </a:solidFill>
                    <a:latin typeface="Century Gothic" panose="020B0502020202020204" pitchFamily="34" charset="0"/>
                    <a:cs typeface="Calibri" panose="020F0502020204030204" pitchFamily="34" charset="0"/>
                  </a:rPr>
                  <a:t>0.253 x 1000 = 253 cm</a:t>
                </a:r>
                <a:r>
                  <a:rPr lang="en-GB" sz="2400" b="1" baseline="30000" dirty="0">
                    <a:solidFill>
                      <a:srgbClr val="586EC0"/>
                    </a:solidFill>
                    <a:latin typeface="Century Gothic" panose="020B0502020202020204" pitchFamily="34" charset="0"/>
                    <a:cs typeface="Calibri" panose="020F0502020204030204" pitchFamily="34" charset="0"/>
                  </a:rPr>
                  <a:t>3</a:t>
                </a:r>
                <a:endParaRPr lang="en-GB" sz="2400" b="1" dirty="0">
                  <a:solidFill>
                    <a:srgbClr val="586EC0"/>
                  </a:solidFill>
                  <a:latin typeface="Century Gothic" panose="020B0502020202020204" pitchFamily="34" charset="0"/>
                  <a:cs typeface="Calibri" panose="020F0502020204030204" pitchFamily="34" charset="0"/>
                </a:endParaRP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Concentration is the mass of a solute in a certain volume of solvent</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You can decrease the concentration by increasing the solvent (diluting it)</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diagram</a:t>
                </a:r>
              </a:p>
              <a:p>
                <a:pPr marL="457200" indent="-457200">
                  <a:buAutoNum type="arabicPeriod"/>
                </a:pPr>
                <a:endParaRPr lang="en-GB" sz="2400" baseline="30000" dirty="0">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462444" y="704993"/>
                <a:ext cx="10956923" cy="4570803"/>
              </a:xfrm>
              <a:prstGeom prst="rect">
                <a:avLst/>
              </a:prstGeom>
              <a:blipFill>
                <a:blip r:embed="rId3"/>
                <a:stretch>
                  <a:fillRect l="-926" t="-1108"/>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
        <p:nvSpPr>
          <p:cNvPr id="4" name="Oval 3">
            <a:extLst>
              <a:ext uri="{FF2B5EF4-FFF2-40B4-BE49-F238E27FC236}">
                <a16:creationId xmlns:a16="http://schemas.microsoft.com/office/drawing/2014/main" id="{8CBC78BA-438F-D935-9D99-DCD363021FEF}"/>
              </a:ext>
            </a:extLst>
          </p:cNvPr>
          <p:cNvSpPr/>
          <p:nvPr/>
        </p:nvSpPr>
        <p:spPr>
          <a:xfrm>
            <a:off x="8057933" y="6023692"/>
            <a:ext cx="481597" cy="4655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ABDB92C9-D314-7C10-A9EC-B8A200B51292}"/>
              </a:ext>
            </a:extLst>
          </p:cNvPr>
          <p:cNvSpPr/>
          <p:nvPr/>
        </p:nvSpPr>
        <p:spPr>
          <a:xfrm>
            <a:off x="8579635" y="4805067"/>
            <a:ext cx="481597" cy="4655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0746D8-CE51-4490-7A35-3DBAA828F9BB}"/>
              </a:ext>
            </a:extLst>
          </p:cNvPr>
          <p:cNvSpPr/>
          <p:nvPr/>
        </p:nvSpPr>
        <p:spPr>
          <a:xfrm>
            <a:off x="8760772" y="5717368"/>
            <a:ext cx="481597" cy="4655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8ED988B-129B-C3AA-E626-296ED0F53910}"/>
              </a:ext>
            </a:extLst>
          </p:cNvPr>
          <p:cNvSpPr/>
          <p:nvPr/>
        </p:nvSpPr>
        <p:spPr>
          <a:xfrm>
            <a:off x="7505982" y="4889169"/>
            <a:ext cx="481597" cy="4655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EC99E5AC-4885-4C08-9E83-2AB561E1348C}"/>
              </a:ext>
            </a:extLst>
          </p:cNvPr>
          <p:cNvSpPr/>
          <p:nvPr/>
        </p:nvSpPr>
        <p:spPr>
          <a:xfrm>
            <a:off x="7227301" y="5859308"/>
            <a:ext cx="481597" cy="4655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ube 2">
            <a:extLst>
              <a:ext uri="{FF2B5EF4-FFF2-40B4-BE49-F238E27FC236}">
                <a16:creationId xmlns:a16="http://schemas.microsoft.com/office/drawing/2014/main" id="{A2439EB7-BE1D-0000-FDA7-4BF92898AA8D}"/>
              </a:ext>
            </a:extLst>
          </p:cNvPr>
          <p:cNvSpPr/>
          <p:nvPr/>
        </p:nvSpPr>
        <p:spPr>
          <a:xfrm>
            <a:off x="7122582" y="4548939"/>
            <a:ext cx="2260600" cy="2215845"/>
          </a:xfrm>
          <a:prstGeom prst="cub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131335"/>
            <a:ext cx="4023295"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difference in concentrations in this image.</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3748067"/>
            <a:ext cx="6370785"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beaker on the left is more concentrated as it is darker in colour. </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beaker on the right is lighter in </a:t>
            </a:r>
            <a:r>
              <a:rPr lang="en-US" dirty="0" err="1">
                <a:solidFill>
                  <a:schemeClr val="accent1"/>
                </a:solidFill>
                <a:latin typeface="Century Gothic" panose="020B0502020202020204" pitchFamily="34" charset="0"/>
              </a:rPr>
              <a:t>colour</a:t>
            </a:r>
            <a:r>
              <a:rPr lang="en-US" dirty="0">
                <a:solidFill>
                  <a:schemeClr val="accent1"/>
                </a:solidFill>
                <a:latin typeface="Century Gothic" panose="020B0502020202020204" pitchFamily="34" charset="0"/>
              </a:rPr>
              <a:t>, as it has had water added to it, so it is more dilute. </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So, the concentration of the lighter </a:t>
            </a:r>
            <a:r>
              <a:rPr lang="en-US" dirty="0" err="1">
                <a:solidFill>
                  <a:schemeClr val="accent1"/>
                </a:solidFill>
                <a:latin typeface="Century Gothic" panose="020B0502020202020204" pitchFamily="34" charset="0"/>
              </a:rPr>
              <a:t>colour</a:t>
            </a:r>
            <a:r>
              <a:rPr lang="en-US" dirty="0">
                <a:solidFill>
                  <a:schemeClr val="accent1"/>
                </a:solidFill>
                <a:latin typeface="Century Gothic" panose="020B0502020202020204" pitchFamily="34" charset="0"/>
              </a:rPr>
              <a:t> is lower than the darker </a:t>
            </a:r>
            <a:r>
              <a:rPr lang="en-US" dirty="0" err="1">
                <a:solidFill>
                  <a:schemeClr val="accent1"/>
                </a:solidFill>
                <a:latin typeface="Century Gothic" panose="020B0502020202020204" pitchFamily="34" charset="0"/>
              </a:rPr>
              <a:t>coloured</a:t>
            </a:r>
            <a:r>
              <a:rPr lang="en-US" dirty="0">
                <a:solidFill>
                  <a:schemeClr val="accent1"/>
                </a:solidFill>
                <a:latin typeface="Century Gothic" panose="020B0502020202020204" pitchFamily="34" charset="0"/>
              </a:rPr>
              <a:t> liquid. </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I: Concentration</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00661" y="333803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pic>
        <p:nvPicPr>
          <p:cNvPr id="4" name="Picture 3" descr="A couple of glasses with purple liquid&#10;&#10;AI-generated content may be incorrect.">
            <a:extLst>
              <a:ext uri="{FF2B5EF4-FFF2-40B4-BE49-F238E27FC236}">
                <a16:creationId xmlns:a16="http://schemas.microsoft.com/office/drawing/2014/main" id="{D759363A-6803-F32F-5D34-942065992F1B}"/>
              </a:ext>
            </a:extLst>
          </p:cNvPr>
          <p:cNvPicPr>
            <a:picLocks noChangeAspect="1"/>
          </p:cNvPicPr>
          <p:nvPr/>
        </p:nvPicPr>
        <p:blipFill>
          <a:blip r:embed="rId4"/>
          <a:stretch>
            <a:fillRect/>
          </a:stretch>
        </p:blipFill>
        <p:spPr>
          <a:xfrm>
            <a:off x="3762828" y="2090058"/>
            <a:ext cx="2637192" cy="1496785"/>
          </a:xfrm>
          <a:prstGeom prst="rect">
            <a:avLst/>
          </a:prstGeom>
        </p:spPr>
      </p:pic>
    </p:spTree>
    <p:extLst>
      <p:ext uri="{BB962C8B-B14F-4D97-AF65-F5344CB8AC3E}">
        <p14:creationId xmlns:p14="http://schemas.microsoft.com/office/powerpoint/2010/main" val="904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459139"/>
          </a:xfrm>
        </p:spPr>
        <p:txBody>
          <a:bodyPr>
            <a:noAutofit/>
          </a:bodyPr>
          <a:lstStyle/>
          <a:p>
            <a:r>
              <a:rPr lang="en-GB" dirty="0">
                <a:latin typeface="Century Gothic" panose="020B0502020202020204" pitchFamily="34" charset="0"/>
              </a:rPr>
              <a:t>We: Concentration</a:t>
            </a:r>
            <a:endParaRPr lang="en-GB" i="1" dirty="0">
              <a:latin typeface="Century Gothic" panose="020B0502020202020204" pitchFamily="34" charset="0"/>
            </a:endParaRP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1569660"/>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the difference in concentrations in this </a:t>
            </a:r>
          </a:p>
          <a:p>
            <a:r>
              <a:rPr lang="en-US" sz="2400" dirty="0">
                <a:latin typeface="Century Gothic" panose="020B0502020202020204" pitchFamily="34" charset="0"/>
              </a:rPr>
              <a:t>image using particle </a:t>
            </a:r>
          </a:p>
          <a:p>
            <a:r>
              <a:rPr lang="en-US" sz="2400" dirty="0">
                <a:latin typeface="Century Gothic" panose="020B0502020202020204" pitchFamily="34" charset="0"/>
              </a:rPr>
              <a:t>diagrams.</a:t>
            </a:r>
          </a:p>
        </p:txBody>
      </p:sp>
      <p:sp>
        <p:nvSpPr>
          <p:cNvPr id="7" name="TextBox 6">
            <a:extLst>
              <a:ext uri="{FF2B5EF4-FFF2-40B4-BE49-F238E27FC236}">
                <a16:creationId xmlns:a16="http://schemas.microsoft.com/office/drawing/2014/main" id="{B7A3DBB4-E61A-41DB-AB0D-ECE0B2A2E82B}"/>
              </a:ext>
            </a:extLst>
          </p:cNvPr>
          <p:cNvSpPr txBox="1"/>
          <p:nvPr/>
        </p:nvSpPr>
        <p:spPr>
          <a:xfrm>
            <a:off x="292776" y="3173718"/>
            <a:ext cx="6422606" cy="2585323"/>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beaker on the left is more concentrated as it has many more particles of solute in the same volume as the one in the glass. (First diagram)</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beaker on the right has had water added to it so it is more dilute. You can see that its lighter in colour. </a:t>
            </a:r>
            <a:r>
              <a:rPr lang="en-US" u="sng" dirty="0">
                <a:solidFill>
                  <a:schemeClr val="accent1"/>
                </a:solidFill>
                <a:latin typeface="Century Gothic" panose="020B0502020202020204" pitchFamily="34" charset="0"/>
              </a:rPr>
              <a:t>This means </a:t>
            </a:r>
            <a:r>
              <a:rPr lang="en-US" dirty="0">
                <a:solidFill>
                  <a:schemeClr val="accent1"/>
                </a:solidFill>
                <a:latin typeface="Century Gothic" panose="020B0502020202020204" pitchFamily="34" charset="0"/>
              </a:rPr>
              <a:t>its concentration is less than the one in the bottle. </a:t>
            </a: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there are less particles in the same volume (second diagram</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957" y="2864377"/>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pic>
        <p:nvPicPr>
          <p:cNvPr id="8" name="Picture 7">
            <a:extLst>
              <a:ext uri="{FF2B5EF4-FFF2-40B4-BE49-F238E27FC236}">
                <a16:creationId xmlns:a16="http://schemas.microsoft.com/office/drawing/2014/main" id="{AB9592A6-8007-1F49-AB9F-EB8375D9B635}"/>
              </a:ext>
            </a:extLst>
          </p:cNvPr>
          <p:cNvPicPr>
            <a:picLocks noChangeAspect="1"/>
          </p:cNvPicPr>
          <p:nvPr/>
        </p:nvPicPr>
        <p:blipFill rotWithShape="1">
          <a:blip r:embed="rId4"/>
          <a:srcRect l="12174" t="39907" r="70629" b="30474"/>
          <a:stretch/>
        </p:blipFill>
        <p:spPr>
          <a:xfrm>
            <a:off x="4610801" y="5503905"/>
            <a:ext cx="1485199" cy="143891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3" name="Picture 12">
            <a:extLst>
              <a:ext uri="{FF2B5EF4-FFF2-40B4-BE49-F238E27FC236}">
                <a16:creationId xmlns:a16="http://schemas.microsoft.com/office/drawing/2014/main" id="{8BD7CAF7-1CB8-83CC-68F5-6F20A6DF989B}"/>
              </a:ext>
            </a:extLst>
          </p:cNvPr>
          <p:cNvPicPr>
            <a:picLocks noChangeAspect="1"/>
          </p:cNvPicPr>
          <p:nvPr/>
        </p:nvPicPr>
        <p:blipFill rotWithShape="1">
          <a:blip r:embed="rId4"/>
          <a:srcRect l="43147" t="39117" r="39656" b="30474"/>
          <a:stretch/>
        </p:blipFill>
        <p:spPr>
          <a:xfrm>
            <a:off x="6422606" y="5465556"/>
            <a:ext cx="1485199" cy="147726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descr="A couple of glasses with purple liquid&#10;&#10;AI-generated content may be incorrect.">
            <a:extLst>
              <a:ext uri="{FF2B5EF4-FFF2-40B4-BE49-F238E27FC236}">
                <a16:creationId xmlns:a16="http://schemas.microsoft.com/office/drawing/2014/main" id="{5FEB4D92-1ED5-A8A2-436C-305B3850295B}"/>
              </a:ext>
            </a:extLst>
          </p:cNvPr>
          <p:cNvPicPr>
            <a:picLocks noChangeAspect="1"/>
          </p:cNvPicPr>
          <p:nvPr/>
        </p:nvPicPr>
        <p:blipFill>
          <a:blip r:embed="rId5"/>
          <a:stretch>
            <a:fillRect/>
          </a:stretch>
        </p:blipFill>
        <p:spPr>
          <a:xfrm>
            <a:off x="3975098" y="1649186"/>
            <a:ext cx="2637192" cy="1496785"/>
          </a:xfrm>
          <a:prstGeom prst="rect">
            <a:avLst/>
          </a:prstGeom>
        </p:spPr>
      </p:pic>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8E2CB-6C59-AD48-982A-BBF77F6FBC6B}"/>
              </a:ext>
            </a:extLst>
          </p:cNvPr>
          <p:cNvSpPr>
            <a:spLocks noGrp="1"/>
          </p:cNvSpPr>
          <p:nvPr>
            <p:ph type="title"/>
          </p:nvPr>
        </p:nvSpPr>
        <p:spPr/>
        <p:txBody>
          <a:bodyPr/>
          <a:lstStyle/>
          <a:p>
            <a:r>
              <a:rPr lang="en-GB" dirty="0">
                <a:latin typeface="Century Gothic" panose="020B0502020202020204" pitchFamily="34" charset="0"/>
              </a:rPr>
              <a:t>You: Concentration</a:t>
            </a:r>
          </a:p>
        </p:txBody>
      </p:sp>
      <p:sp>
        <p:nvSpPr>
          <p:cNvPr id="11" name="Oval 10">
            <a:extLst>
              <a:ext uri="{FF2B5EF4-FFF2-40B4-BE49-F238E27FC236}">
                <a16:creationId xmlns:a16="http://schemas.microsoft.com/office/drawing/2014/main" id="{8933A853-47B1-694A-B28F-6FFCD86D19B2}"/>
              </a:ext>
            </a:extLst>
          </p:cNvPr>
          <p:cNvSpPr/>
          <p:nvPr/>
        </p:nvSpPr>
        <p:spPr>
          <a:xfrm>
            <a:off x="6914081" y="2697333"/>
            <a:ext cx="2068865" cy="19722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pic>
        <p:nvPicPr>
          <p:cNvPr id="8" name="Picture 7" descr="A picture containing light&#10;&#10;Description automatically generated">
            <a:extLst>
              <a:ext uri="{FF2B5EF4-FFF2-40B4-BE49-F238E27FC236}">
                <a16:creationId xmlns:a16="http://schemas.microsoft.com/office/drawing/2014/main" id="{E5F6443A-FCBA-A24F-8EBA-3020F4839FE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22881" y="2634954"/>
            <a:ext cx="3276600" cy="3898900"/>
          </a:xfrm>
          <a:prstGeom prst="rect">
            <a:avLst/>
          </a:prstGeom>
        </p:spPr>
      </p:pic>
      <p:sp>
        <p:nvSpPr>
          <p:cNvPr id="12" name="Oval 11">
            <a:extLst>
              <a:ext uri="{FF2B5EF4-FFF2-40B4-BE49-F238E27FC236}">
                <a16:creationId xmlns:a16="http://schemas.microsoft.com/office/drawing/2014/main" id="{2AFE7527-D1F7-834E-918E-5AB16FA0BA63}"/>
              </a:ext>
            </a:extLst>
          </p:cNvPr>
          <p:cNvSpPr/>
          <p:nvPr/>
        </p:nvSpPr>
        <p:spPr>
          <a:xfrm>
            <a:off x="9329768" y="2697333"/>
            <a:ext cx="2068865" cy="197223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pic>
        <p:nvPicPr>
          <p:cNvPr id="9" name="Picture 8" descr="A picture containing light&#10;&#10;Description automatically generated">
            <a:extLst>
              <a:ext uri="{FF2B5EF4-FFF2-40B4-BE49-F238E27FC236}">
                <a16:creationId xmlns:a16="http://schemas.microsoft.com/office/drawing/2014/main" id="{05B42017-0E6D-694D-81FE-39D90CA9E5A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138889" y="2634954"/>
            <a:ext cx="3276600" cy="3898900"/>
          </a:xfrm>
          <a:prstGeom prst="rect">
            <a:avLst/>
          </a:prstGeom>
        </p:spPr>
      </p:pic>
      <p:sp>
        <p:nvSpPr>
          <p:cNvPr id="14" name="Oval 13">
            <a:extLst>
              <a:ext uri="{FF2B5EF4-FFF2-40B4-BE49-F238E27FC236}">
                <a16:creationId xmlns:a16="http://schemas.microsoft.com/office/drawing/2014/main" id="{4D2185BE-53C1-2943-A67D-192502FF7D33}"/>
              </a:ext>
            </a:extLst>
          </p:cNvPr>
          <p:cNvSpPr/>
          <p:nvPr/>
        </p:nvSpPr>
        <p:spPr>
          <a:xfrm>
            <a:off x="7061635" y="3374055"/>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5" name="Oval 14">
            <a:extLst>
              <a:ext uri="{FF2B5EF4-FFF2-40B4-BE49-F238E27FC236}">
                <a16:creationId xmlns:a16="http://schemas.microsoft.com/office/drawing/2014/main" id="{7946F7CD-8E42-0446-B59F-D643E4C7CA1F}"/>
              </a:ext>
            </a:extLst>
          </p:cNvPr>
          <p:cNvSpPr/>
          <p:nvPr/>
        </p:nvSpPr>
        <p:spPr>
          <a:xfrm>
            <a:off x="7501230" y="2895304"/>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6" name="Oval 15">
            <a:extLst>
              <a:ext uri="{FF2B5EF4-FFF2-40B4-BE49-F238E27FC236}">
                <a16:creationId xmlns:a16="http://schemas.microsoft.com/office/drawing/2014/main" id="{F94FF495-081B-474C-BDE3-C21B459E94FA}"/>
              </a:ext>
            </a:extLst>
          </p:cNvPr>
          <p:cNvSpPr/>
          <p:nvPr/>
        </p:nvSpPr>
        <p:spPr>
          <a:xfrm>
            <a:off x="7892264" y="4123898"/>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3" name="Oval 32">
            <a:extLst>
              <a:ext uri="{FF2B5EF4-FFF2-40B4-BE49-F238E27FC236}">
                <a16:creationId xmlns:a16="http://schemas.microsoft.com/office/drawing/2014/main" id="{E1E28295-A123-BC4B-9DBB-509C065E5695}"/>
              </a:ext>
            </a:extLst>
          </p:cNvPr>
          <p:cNvSpPr/>
          <p:nvPr/>
        </p:nvSpPr>
        <p:spPr>
          <a:xfrm>
            <a:off x="6630816" y="839638"/>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4" name="Oval 33">
            <a:extLst>
              <a:ext uri="{FF2B5EF4-FFF2-40B4-BE49-F238E27FC236}">
                <a16:creationId xmlns:a16="http://schemas.microsoft.com/office/drawing/2014/main" id="{B8942D4A-5391-3449-AFEC-F1DFB8F91988}"/>
              </a:ext>
            </a:extLst>
          </p:cNvPr>
          <p:cNvSpPr/>
          <p:nvPr/>
        </p:nvSpPr>
        <p:spPr>
          <a:xfrm>
            <a:off x="6639735" y="134294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7" name="Oval 36">
            <a:extLst>
              <a:ext uri="{FF2B5EF4-FFF2-40B4-BE49-F238E27FC236}">
                <a16:creationId xmlns:a16="http://schemas.microsoft.com/office/drawing/2014/main" id="{7557DAC0-ED13-484C-A247-021A803F4AD9}"/>
              </a:ext>
            </a:extLst>
          </p:cNvPr>
          <p:cNvSpPr/>
          <p:nvPr/>
        </p:nvSpPr>
        <p:spPr>
          <a:xfrm>
            <a:off x="7190974" y="293937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8" name="Oval 37">
            <a:extLst>
              <a:ext uri="{FF2B5EF4-FFF2-40B4-BE49-F238E27FC236}">
                <a16:creationId xmlns:a16="http://schemas.microsoft.com/office/drawing/2014/main" id="{68393DBA-1485-2140-9806-0365172C8732}"/>
              </a:ext>
            </a:extLst>
          </p:cNvPr>
          <p:cNvSpPr/>
          <p:nvPr/>
        </p:nvSpPr>
        <p:spPr>
          <a:xfrm>
            <a:off x="7773278" y="314485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9" name="Oval 38">
            <a:extLst>
              <a:ext uri="{FF2B5EF4-FFF2-40B4-BE49-F238E27FC236}">
                <a16:creationId xmlns:a16="http://schemas.microsoft.com/office/drawing/2014/main" id="{0127A1D1-9B5A-5845-A2ED-BFCD3CFDBB17}"/>
              </a:ext>
            </a:extLst>
          </p:cNvPr>
          <p:cNvSpPr/>
          <p:nvPr/>
        </p:nvSpPr>
        <p:spPr>
          <a:xfrm>
            <a:off x="7838596" y="274114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0" name="Oval 39">
            <a:extLst>
              <a:ext uri="{FF2B5EF4-FFF2-40B4-BE49-F238E27FC236}">
                <a16:creationId xmlns:a16="http://schemas.microsoft.com/office/drawing/2014/main" id="{5F107994-1A5F-F04F-8E6F-F3B3DF6AB162}"/>
              </a:ext>
            </a:extLst>
          </p:cNvPr>
          <p:cNvSpPr/>
          <p:nvPr/>
        </p:nvSpPr>
        <p:spPr>
          <a:xfrm>
            <a:off x="8098350" y="337483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1" name="Oval 40">
            <a:extLst>
              <a:ext uri="{FF2B5EF4-FFF2-40B4-BE49-F238E27FC236}">
                <a16:creationId xmlns:a16="http://schemas.microsoft.com/office/drawing/2014/main" id="{CD763A5E-DAFC-644C-B3AD-6BBE84FBA1A0}"/>
              </a:ext>
            </a:extLst>
          </p:cNvPr>
          <p:cNvSpPr/>
          <p:nvPr/>
        </p:nvSpPr>
        <p:spPr>
          <a:xfrm>
            <a:off x="8505277" y="324049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2" name="Oval 41">
            <a:extLst>
              <a:ext uri="{FF2B5EF4-FFF2-40B4-BE49-F238E27FC236}">
                <a16:creationId xmlns:a16="http://schemas.microsoft.com/office/drawing/2014/main" id="{4B432416-C985-1945-8C33-B8DBAAB48830}"/>
              </a:ext>
            </a:extLst>
          </p:cNvPr>
          <p:cNvSpPr/>
          <p:nvPr/>
        </p:nvSpPr>
        <p:spPr>
          <a:xfrm>
            <a:off x="8065653" y="371816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3" name="Oval 42">
            <a:extLst>
              <a:ext uri="{FF2B5EF4-FFF2-40B4-BE49-F238E27FC236}">
                <a16:creationId xmlns:a16="http://schemas.microsoft.com/office/drawing/2014/main" id="{14334B56-1414-5744-B352-1A15301CEF16}"/>
              </a:ext>
            </a:extLst>
          </p:cNvPr>
          <p:cNvSpPr/>
          <p:nvPr/>
        </p:nvSpPr>
        <p:spPr>
          <a:xfrm>
            <a:off x="8237209" y="4077934"/>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4" name="Oval 43">
            <a:extLst>
              <a:ext uri="{FF2B5EF4-FFF2-40B4-BE49-F238E27FC236}">
                <a16:creationId xmlns:a16="http://schemas.microsoft.com/office/drawing/2014/main" id="{E6327651-B152-3542-9D95-BD9CCA790AF1}"/>
              </a:ext>
            </a:extLst>
          </p:cNvPr>
          <p:cNvSpPr/>
          <p:nvPr/>
        </p:nvSpPr>
        <p:spPr>
          <a:xfrm>
            <a:off x="7688271" y="3871654"/>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5" name="Oval 44">
            <a:extLst>
              <a:ext uri="{FF2B5EF4-FFF2-40B4-BE49-F238E27FC236}">
                <a16:creationId xmlns:a16="http://schemas.microsoft.com/office/drawing/2014/main" id="{21B06EA6-A269-614D-A489-BA4F71F21485}"/>
              </a:ext>
            </a:extLst>
          </p:cNvPr>
          <p:cNvSpPr/>
          <p:nvPr/>
        </p:nvSpPr>
        <p:spPr>
          <a:xfrm>
            <a:off x="8521692" y="348629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6" name="Oval 45">
            <a:extLst>
              <a:ext uri="{FF2B5EF4-FFF2-40B4-BE49-F238E27FC236}">
                <a16:creationId xmlns:a16="http://schemas.microsoft.com/office/drawing/2014/main" id="{4C334007-2428-234C-8DB7-B6F3D9CE03E1}"/>
              </a:ext>
            </a:extLst>
          </p:cNvPr>
          <p:cNvSpPr/>
          <p:nvPr/>
        </p:nvSpPr>
        <p:spPr>
          <a:xfrm>
            <a:off x="7400060" y="326187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7" name="Oval 46">
            <a:extLst>
              <a:ext uri="{FF2B5EF4-FFF2-40B4-BE49-F238E27FC236}">
                <a16:creationId xmlns:a16="http://schemas.microsoft.com/office/drawing/2014/main" id="{4FEC505E-C80E-DB4E-B63F-CE095EDA38B0}"/>
              </a:ext>
            </a:extLst>
          </p:cNvPr>
          <p:cNvSpPr/>
          <p:nvPr/>
        </p:nvSpPr>
        <p:spPr>
          <a:xfrm>
            <a:off x="7318929" y="362845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8" name="Oval 47">
            <a:extLst>
              <a:ext uri="{FF2B5EF4-FFF2-40B4-BE49-F238E27FC236}">
                <a16:creationId xmlns:a16="http://schemas.microsoft.com/office/drawing/2014/main" id="{BE696D40-1C8C-7B44-BE81-E8343DC4540A}"/>
              </a:ext>
            </a:extLst>
          </p:cNvPr>
          <p:cNvSpPr/>
          <p:nvPr/>
        </p:nvSpPr>
        <p:spPr>
          <a:xfrm>
            <a:off x="7023420" y="3782436"/>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49" name="Oval 48">
            <a:extLst>
              <a:ext uri="{FF2B5EF4-FFF2-40B4-BE49-F238E27FC236}">
                <a16:creationId xmlns:a16="http://schemas.microsoft.com/office/drawing/2014/main" id="{1CAD115C-04B6-024C-9576-B42938A719ED}"/>
              </a:ext>
            </a:extLst>
          </p:cNvPr>
          <p:cNvSpPr/>
          <p:nvPr/>
        </p:nvSpPr>
        <p:spPr>
          <a:xfrm>
            <a:off x="7588227" y="427599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7" name="Oval 16">
            <a:extLst>
              <a:ext uri="{FF2B5EF4-FFF2-40B4-BE49-F238E27FC236}">
                <a16:creationId xmlns:a16="http://schemas.microsoft.com/office/drawing/2014/main" id="{EA7D9DF4-1301-BD43-BA20-84C7EE127191}"/>
              </a:ext>
            </a:extLst>
          </p:cNvPr>
          <p:cNvSpPr/>
          <p:nvPr/>
        </p:nvSpPr>
        <p:spPr>
          <a:xfrm>
            <a:off x="7367296" y="3988676"/>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8" name="Oval 17">
            <a:extLst>
              <a:ext uri="{FF2B5EF4-FFF2-40B4-BE49-F238E27FC236}">
                <a16:creationId xmlns:a16="http://schemas.microsoft.com/office/drawing/2014/main" id="{36D4CDC3-AD50-C840-A7A8-CE0ABDD61567}"/>
              </a:ext>
            </a:extLst>
          </p:cNvPr>
          <p:cNvSpPr/>
          <p:nvPr/>
        </p:nvSpPr>
        <p:spPr>
          <a:xfrm>
            <a:off x="8371314" y="3770522"/>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19" name="Oval 18">
            <a:extLst>
              <a:ext uri="{FF2B5EF4-FFF2-40B4-BE49-F238E27FC236}">
                <a16:creationId xmlns:a16="http://schemas.microsoft.com/office/drawing/2014/main" id="{94FB51B1-AF6C-D744-829B-169B9B40295F}"/>
              </a:ext>
            </a:extLst>
          </p:cNvPr>
          <p:cNvSpPr/>
          <p:nvPr/>
        </p:nvSpPr>
        <p:spPr>
          <a:xfrm>
            <a:off x="8158228" y="3036089"/>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2" name="Oval 31">
            <a:extLst>
              <a:ext uri="{FF2B5EF4-FFF2-40B4-BE49-F238E27FC236}">
                <a16:creationId xmlns:a16="http://schemas.microsoft.com/office/drawing/2014/main" id="{D86FC81B-F50E-8D4C-84A8-1C39E4B045B6}"/>
              </a:ext>
            </a:extLst>
          </p:cNvPr>
          <p:cNvSpPr/>
          <p:nvPr/>
        </p:nvSpPr>
        <p:spPr>
          <a:xfrm>
            <a:off x="7732902" y="3539400"/>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0" name="Oval 49">
            <a:extLst>
              <a:ext uri="{FF2B5EF4-FFF2-40B4-BE49-F238E27FC236}">
                <a16:creationId xmlns:a16="http://schemas.microsoft.com/office/drawing/2014/main" id="{E6F193F4-9F81-6541-97D0-7252C586E1D9}"/>
              </a:ext>
            </a:extLst>
          </p:cNvPr>
          <p:cNvSpPr/>
          <p:nvPr/>
        </p:nvSpPr>
        <p:spPr>
          <a:xfrm>
            <a:off x="9611071" y="2915379"/>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1" name="Oval 50">
            <a:extLst>
              <a:ext uri="{FF2B5EF4-FFF2-40B4-BE49-F238E27FC236}">
                <a16:creationId xmlns:a16="http://schemas.microsoft.com/office/drawing/2014/main" id="{EFD91031-2104-474B-9F99-E85DBE9E4EED}"/>
              </a:ext>
            </a:extLst>
          </p:cNvPr>
          <p:cNvSpPr/>
          <p:nvPr/>
        </p:nvSpPr>
        <p:spPr>
          <a:xfrm>
            <a:off x="10193375" y="312085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2" name="Oval 51">
            <a:extLst>
              <a:ext uri="{FF2B5EF4-FFF2-40B4-BE49-F238E27FC236}">
                <a16:creationId xmlns:a16="http://schemas.microsoft.com/office/drawing/2014/main" id="{136EDE56-C794-AF4A-B9D9-433BFAA78D5D}"/>
              </a:ext>
            </a:extLst>
          </p:cNvPr>
          <p:cNvSpPr/>
          <p:nvPr/>
        </p:nvSpPr>
        <p:spPr>
          <a:xfrm>
            <a:off x="10258693" y="271714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3" name="Oval 52">
            <a:extLst>
              <a:ext uri="{FF2B5EF4-FFF2-40B4-BE49-F238E27FC236}">
                <a16:creationId xmlns:a16="http://schemas.microsoft.com/office/drawing/2014/main" id="{57B45C90-5F64-4644-BB3E-D63E4D09CDD9}"/>
              </a:ext>
            </a:extLst>
          </p:cNvPr>
          <p:cNvSpPr/>
          <p:nvPr/>
        </p:nvSpPr>
        <p:spPr>
          <a:xfrm>
            <a:off x="10590256" y="2974164"/>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4" name="Oval 53">
            <a:extLst>
              <a:ext uri="{FF2B5EF4-FFF2-40B4-BE49-F238E27FC236}">
                <a16:creationId xmlns:a16="http://schemas.microsoft.com/office/drawing/2014/main" id="{192F4469-7C2F-C849-8487-4C1D2A49512F}"/>
              </a:ext>
            </a:extLst>
          </p:cNvPr>
          <p:cNvSpPr/>
          <p:nvPr/>
        </p:nvSpPr>
        <p:spPr>
          <a:xfrm>
            <a:off x="10925374" y="3216493"/>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5" name="Oval 54">
            <a:extLst>
              <a:ext uri="{FF2B5EF4-FFF2-40B4-BE49-F238E27FC236}">
                <a16:creationId xmlns:a16="http://schemas.microsoft.com/office/drawing/2014/main" id="{F9CF9DAF-BB7F-E547-9BA2-A580EFC07B2E}"/>
              </a:ext>
            </a:extLst>
          </p:cNvPr>
          <p:cNvSpPr/>
          <p:nvPr/>
        </p:nvSpPr>
        <p:spPr>
          <a:xfrm>
            <a:off x="10485750" y="369416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6" name="Oval 55">
            <a:extLst>
              <a:ext uri="{FF2B5EF4-FFF2-40B4-BE49-F238E27FC236}">
                <a16:creationId xmlns:a16="http://schemas.microsoft.com/office/drawing/2014/main" id="{9F73BA7B-2670-2E44-9B29-D0B7EE4DFA43}"/>
              </a:ext>
            </a:extLst>
          </p:cNvPr>
          <p:cNvSpPr/>
          <p:nvPr/>
        </p:nvSpPr>
        <p:spPr>
          <a:xfrm>
            <a:off x="10657306" y="4053934"/>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7" name="Oval 56">
            <a:extLst>
              <a:ext uri="{FF2B5EF4-FFF2-40B4-BE49-F238E27FC236}">
                <a16:creationId xmlns:a16="http://schemas.microsoft.com/office/drawing/2014/main" id="{A062AC0B-405A-3A43-AAB1-AFE110169BF4}"/>
              </a:ext>
            </a:extLst>
          </p:cNvPr>
          <p:cNvSpPr/>
          <p:nvPr/>
        </p:nvSpPr>
        <p:spPr>
          <a:xfrm>
            <a:off x="10108368" y="3847654"/>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8" name="Oval 57">
            <a:extLst>
              <a:ext uri="{FF2B5EF4-FFF2-40B4-BE49-F238E27FC236}">
                <a16:creationId xmlns:a16="http://schemas.microsoft.com/office/drawing/2014/main" id="{E8989786-C088-9B4A-B920-838A1879B77E}"/>
              </a:ext>
            </a:extLst>
          </p:cNvPr>
          <p:cNvSpPr/>
          <p:nvPr/>
        </p:nvSpPr>
        <p:spPr>
          <a:xfrm>
            <a:off x="10727436" y="3479176"/>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9" name="Oval 58">
            <a:extLst>
              <a:ext uri="{FF2B5EF4-FFF2-40B4-BE49-F238E27FC236}">
                <a16:creationId xmlns:a16="http://schemas.microsoft.com/office/drawing/2014/main" id="{CC12DC28-0C27-0F44-9F49-2AAE5EE6656F}"/>
              </a:ext>
            </a:extLst>
          </p:cNvPr>
          <p:cNvSpPr/>
          <p:nvPr/>
        </p:nvSpPr>
        <p:spPr>
          <a:xfrm>
            <a:off x="9820157" y="3237877"/>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0" name="Oval 59">
            <a:extLst>
              <a:ext uri="{FF2B5EF4-FFF2-40B4-BE49-F238E27FC236}">
                <a16:creationId xmlns:a16="http://schemas.microsoft.com/office/drawing/2014/main" id="{0EAB815E-99DF-2C4B-A9C2-B310024B5884}"/>
              </a:ext>
            </a:extLst>
          </p:cNvPr>
          <p:cNvSpPr/>
          <p:nvPr/>
        </p:nvSpPr>
        <p:spPr>
          <a:xfrm>
            <a:off x="9739026" y="3604450"/>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1" name="Oval 60">
            <a:extLst>
              <a:ext uri="{FF2B5EF4-FFF2-40B4-BE49-F238E27FC236}">
                <a16:creationId xmlns:a16="http://schemas.microsoft.com/office/drawing/2014/main" id="{DE8F8316-80D9-C249-8681-DDA2FECF361D}"/>
              </a:ext>
            </a:extLst>
          </p:cNvPr>
          <p:cNvSpPr/>
          <p:nvPr/>
        </p:nvSpPr>
        <p:spPr>
          <a:xfrm>
            <a:off x="9443517" y="3758436"/>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2" name="Oval 61">
            <a:extLst>
              <a:ext uri="{FF2B5EF4-FFF2-40B4-BE49-F238E27FC236}">
                <a16:creationId xmlns:a16="http://schemas.microsoft.com/office/drawing/2014/main" id="{BC32BAA8-3E5F-404A-A004-300991D35CFA}"/>
              </a:ext>
            </a:extLst>
          </p:cNvPr>
          <p:cNvSpPr/>
          <p:nvPr/>
        </p:nvSpPr>
        <p:spPr>
          <a:xfrm>
            <a:off x="10008324" y="425199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3" name="Oval 62">
            <a:extLst>
              <a:ext uri="{FF2B5EF4-FFF2-40B4-BE49-F238E27FC236}">
                <a16:creationId xmlns:a16="http://schemas.microsoft.com/office/drawing/2014/main" id="{DCAA2310-AAE7-8A4D-9BB2-AFF2002B7281}"/>
              </a:ext>
            </a:extLst>
          </p:cNvPr>
          <p:cNvSpPr/>
          <p:nvPr/>
        </p:nvSpPr>
        <p:spPr>
          <a:xfrm>
            <a:off x="10117272" y="3479205"/>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4" name="Oval 63">
            <a:extLst>
              <a:ext uri="{FF2B5EF4-FFF2-40B4-BE49-F238E27FC236}">
                <a16:creationId xmlns:a16="http://schemas.microsoft.com/office/drawing/2014/main" id="{E1C1D32F-F102-BD43-80B6-5DF9FC62565F}"/>
              </a:ext>
            </a:extLst>
          </p:cNvPr>
          <p:cNvSpPr/>
          <p:nvPr/>
        </p:nvSpPr>
        <p:spPr>
          <a:xfrm>
            <a:off x="9652503" y="4035701"/>
            <a:ext cx="425326" cy="3964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6" name="Oval 25">
            <a:extLst>
              <a:ext uri="{FF2B5EF4-FFF2-40B4-BE49-F238E27FC236}">
                <a16:creationId xmlns:a16="http://schemas.microsoft.com/office/drawing/2014/main" id="{CE398793-7555-B346-B39C-67B85184AF5F}"/>
              </a:ext>
            </a:extLst>
          </p:cNvPr>
          <p:cNvSpPr/>
          <p:nvPr/>
        </p:nvSpPr>
        <p:spPr>
          <a:xfrm>
            <a:off x="9529523" y="3358701"/>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7" name="Oval 26">
            <a:extLst>
              <a:ext uri="{FF2B5EF4-FFF2-40B4-BE49-F238E27FC236}">
                <a16:creationId xmlns:a16="http://schemas.microsoft.com/office/drawing/2014/main" id="{8B966294-5A75-1247-8DA9-16FE6C8CE227}"/>
              </a:ext>
            </a:extLst>
          </p:cNvPr>
          <p:cNvSpPr/>
          <p:nvPr/>
        </p:nvSpPr>
        <p:spPr>
          <a:xfrm>
            <a:off x="9969118" y="2879950"/>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9" name="Oval 28">
            <a:extLst>
              <a:ext uri="{FF2B5EF4-FFF2-40B4-BE49-F238E27FC236}">
                <a16:creationId xmlns:a16="http://schemas.microsoft.com/office/drawing/2014/main" id="{8A34CECB-848A-C140-9BF9-C756BAE92BBD}"/>
              </a:ext>
            </a:extLst>
          </p:cNvPr>
          <p:cNvSpPr/>
          <p:nvPr/>
        </p:nvSpPr>
        <p:spPr>
          <a:xfrm>
            <a:off x="9835184" y="3973322"/>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0" name="Oval 29">
            <a:extLst>
              <a:ext uri="{FF2B5EF4-FFF2-40B4-BE49-F238E27FC236}">
                <a16:creationId xmlns:a16="http://schemas.microsoft.com/office/drawing/2014/main" id="{67554464-C609-E445-96DE-6682963BD844}"/>
              </a:ext>
            </a:extLst>
          </p:cNvPr>
          <p:cNvSpPr/>
          <p:nvPr/>
        </p:nvSpPr>
        <p:spPr>
          <a:xfrm>
            <a:off x="10839202" y="3755168"/>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3" name="Oval 2">
            <a:extLst>
              <a:ext uri="{FF2B5EF4-FFF2-40B4-BE49-F238E27FC236}">
                <a16:creationId xmlns:a16="http://schemas.microsoft.com/office/drawing/2014/main" id="{98EA26BE-2C2A-48A4-AAF7-FB5B9F138E56}"/>
              </a:ext>
            </a:extLst>
          </p:cNvPr>
          <p:cNvSpPr/>
          <p:nvPr/>
        </p:nvSpPr>
        <p:spPr>
          <a:xfrm>
            <a:off x="10563317" y="3424387"/>
            <a:ext cx="425326" cy="39646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 name="TextBox 6">
            <a:extLst>
              <a:ext uri="{FF2B5EF4-FFF2-40B4-BE49-F238E27FC236}">
                <a16:creationId xmlns:a16="http://schemas.microsoft.com/office/drawing/2014/main" id="{ECFC7861-2BC4-EA99-37F1-83B8D0A4F588}"/>
              </a:ext>
            </a:extLst>
          </p:cNvPr>
          <p:cNvSpPr txBox="1"/>
          <p:nvPr/>
        </p:nvSpPr>
        <p:spPr>
          <a:xfrm>
            <a:off x="7086034" y="833048"/>
            <a:ext cx="1963999" cy="369332"/>
          </a:xfrm>
          <a:prstGeom prst="rect">
            <a:avLst/>
          </a:prstGeom>
          <a:noFill/>
        </p:spPr>
        <p:txBody>
          <a:bodyPr wrap="none" rtlCol="0">
            <a:spAutoFit/>
          </a:bodyPr>
          <a:lstStyle/>
          <a:p>
            <a:r>
              <a:rPr lang="en-GB" dirty="0">
                <a:latin typeface="Century Gothic" panose="020B0502020202020204" pitchFamily="34" charset="0"/>
              </a:rPr>
              <a:t>= solute particle</a:t>
            </a:r>
          </a:p>
        </p:txBody>
      </p:sp>
      <p:sp>
        <p:nvSpPr>
          <p:cNvPr id="20" name="TextBox 19">
            <a:extLst>
              <a:ext uri="{FF2B5EF4-FFF2-40B4-BE49-F238E27FC236}">
                <a16:creationId xmlns:a16="http://schemas.microsoft.com/office/drawing/2014/main" id="{EBA5AF1C-968C-138D-D492-EB194A0C1384}"/>
              </a:ext>
            </a:extLst>
          </p:cNvPr>
          <p:cNvSpPr txBox="1"/>
          <p:nvPr/>
        </p:nvSpPr>
        <p:spPr>
          <a:xfrm>
            <a:off x="7096210" y="1379225"/>
            <a:ext cx="2092239" cy="369332"/>
          </a:xfrm>
          <a:prstGeom prst="rect">
            <a:avLst/>
          </a:prstGeom>
          <a:noFill/>
        </p:spPr>
        <p:txBody>
          <a:bodyPr wrap="none" rtlCol="0">
            <a:spAutoFit/>
          </a:bodyPr>
          <a:lstStyle/>
          <a:p>
            <a:r>
              <a:rPr lang="en-GB" dirty="0">
                <a:latin typeface="Century Gothic" panose="020B0502020202020204" pitchFamily="34" charset="0"/>
              </a:rPr>
              <a:t>= solvent particle</a:t>
            </a:r>
          </a:p>
        </p:txBody>
      </p:sp>
      <p:sp>
        <p:nvSpPr>
          <p:cNvPr id="22" name="TextBox 21">
            <a:extLst>
              <a:ext uri="{FF2B5EF4-FFF2-40B4-BE49-F238E27FC236}">
                <a16:creationId xmlns:a16="http://schemas.microsoft.com/office/drawing/2014/main" id="{9C7F41BD-410C-F759-B1A6-F3B316F49D22}"/>
              </a:ext>
            </a:extLst>
          </p:cNvPr>
          <p:cNvSpPr txBox="1"/>
          <p:nvPr/>
        </p:nvSpPr>
        <p:spPr>
          <a:xfrm>
            <a:off x="7697970" y="4763385"/>
            <a:ext cx="786726" cy="646331"/>
          </a:xfrm>
          <a:prstGeom prst="rect">
            <a:avLst/>
          </a:prstGeom>
          <a:noFill/>
        </p:spPr>
        <p:txBody>
          <a:bodyPr wrap="square" rtlCol="0">
            <a:spAutoFit/>
          </a:bodyPr>
          <a:lstStyle/>
          <a:p>
            <a:r>
              <a:rPr lang="en-GB" sz="3600" b="1" dirty="0">
                <a:latin typeface="Century Gothic" panose="020B0502020202020204" pitchFamily="34" charset="0"/>
              </a:rPr>
              <a:t>A</a:t>
            </a:r>
          </a:p>
        </p:txBody>
      </p:sp>
      <p:sp>
        <p:nvSpPr>
          <p:cNvPr id="23" name="TextBox 22">
            <a:extLst>
              <a:ext uri="{FF2B5EF4-FFF2-40B4-BE49-F238E27FC236}">
                <a16:creationId xmlns:a16="http://schemas.microsoft.com/office/drawing/2014/main" id="{E418D870-F154-3210-9BFA-053530E4048A}"/>
              </a:ext>
            </a:extLst>
          </p:cNvPr>
          <p:cNvSpPr txBox="1"/>
          <p:nvPr/>
        </p:nvSpPr>
        <p:spPr>
          <a:xfrm>
            <a:off x="10168270" y="4766929"/>
            <a:ext cx="786726" cy="646331"/>
          </a:xfrm>
          <a:prstGeom prst="rect">
            <a:avLst/>
          </a:prstGeom>
          <a:noFill/>
        </p:spPr>
        <p:txBody>
          <a:bodyPr wrap="square" rtlCol="0">
            <a:spAutoFit/>
          </a:bodyPr>
          <a:lstStyle/>
          <a:p>
            <a:r>
              <a:rPr lang="en-GB" sz="3600" b="1" dirty="0">
                <a:latin typeface="Century Gothic" panose="020B0502020202020204" pitchFamily="34" charset="0"/>
              </a:rPr>
              <a:t>B</a:t>
            </a:r>
          </a:p>
        </p:txBody>
      </p:sp>
      <p:sp>
        <p:nvSpPr>
          <p:cNvPr id="24" name="TextBox 23">
            <a:extLst>
              <a:ext uri="{FF2B5EF4-FFF2-40B4-BE49-F238E27FC236}">
                <a16:creationId xmlns:a16="http://schemas.microsoft.com/office/drawing/2014/main" id="{346FE128-B19F-3C03-DA9A-3D713F0985BF}"/>
              </a:ext>
            </a:extLst>
          </p:cNvPr>
          <p:cNvSpPr txBox="1"/>
          <p:nvPr/>
        </p:nvSpPr>
        <p:spPr>
          <a:xfrm>
            <a:off x="250069" y="1360475"/>
            <a:ext cx="6000829"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which of these samples has a higher concentration. Both samples have the same volume.</a:t>
            </a:r>
          </a:p>
        </p:txBody>
      </p:sp>
      <p:sp>
        <p:nvSpPr>
          <p:cNvPr id="25" name="TextBox 24">
            <a:extLst>
              <a:ext uri="{FF2B5EF4-FFF2-40B4-BE49-F238E27FC236}">
                <a16:creationId xmlns:a16="http://schemas.microsoft.com/office/drawing/2014/main" id="{1274B2FF-3D0C-0581-6F73-A1C62A4DD2E9}"/>
              </a:ext>
            </a:extLst>
          </p:cNvPr>
          <p:cNvSpPr txBox="1"/>
          <p:nvPr/>
        </p:nvSpPr>
        <p:spPr>
          <a:xfrm>
            <a:off x="276447" y="3337004"/>
            <a:ext cx="6422606" cy="1200329"/>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A has a higher concentration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Because</a:t>
            </a:r>
            <a:r>
              <a:rPr lang="en-US" dirty="0">
                <a:solidFill>
                  <a:schemeClr val="accent1"/>
                </a:solidFill>
                <a:latin typeface="Century Gothic" panose="020B0502020202020204" pitchFamily="34" charset="0"/>
              </a:rPr>
              <a:t> there are more solute particles in the same volume</a:t>
            </a:r>
          </a:p>
        </p:txBody>
      </p:sp>
      <p:sp>
        <p:nvSpPr>
          <p:cNvPr id="65" name="TextBox 64">
            <a:extLst>
              <a:ext uri="{FF2B5EF4-FFF2-40B4-BE49-F238E27FC236}">
                <a16:creationId xmlns:a16="http://schemas.microsoft.com/office/drawing/2014/main" id="{3470D104-40CB-43B4-7A15-5912425D9487}"/>
              </a:ext>
            </a:extLst>
          </p:cNvPr>
          <p:cNvSpPr txBox="1"/>
          <p:nvPr/>
        </p:nvSpPr>
        <p:spPr>
          <a:xfrm>
            <a:off x="218037" y="1052938"/>
            <a:ext cx="2489414"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Example question:</a:t>
            </a:r>
          </a:p>
        </p:txBody>
      </p:sp>
      <p:sp>
        <p:nvSpPr>
          <p:cNvPr id="88" name="TextBox 87">
            <a:extLst>
              <a:ext uri="{FF2B5EF4-FFF2-40B4-BE49-F238E27FC236}">
                <a16:creationId xmlns:a16="http://schemas.microsoft.com/office/drawing/2014/main" id="{E2E245DA-54CC-D927-C328-923504911A89}"/>
              </a:ext>
            </a:extLst>
          </p:cNvPr>
          <p:cNvSpPr txBox="1"/>
          <p:nvPr/>
        </p:nvSpPr>
        <p:spPr>
          <a:xfrm>
            <a:off x="263957" y="2864377"/>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Tree>
    <p:extLst>
      <p:ext uri="{BB962C8B-B14F-4D97-AF65-F5344CB8AC3E}">
        <p14:creationId xmlns:p14="http://schemas.microsoft.com/office/powerpoint/2010/main" val="316350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7ECC2-5CD6-D147-9DAD-5069E64E230D}"/>
              </a:ext>
            </a:extLst>
          </p:cNvPr>
          <p:cNvSpPr>
            <a:spLocks noGrp="1"/>
          </p:cNvSpPr>
          <p:nvPr>
            <p:ph type="title"/>
          </p:nvPr>
        </p:nvSpPr>
        <p:spPr/>
        <p:txBody>
          <a:bodyPr/>
          <a:lstStyle/>
          <a:p>
            <a:r>
              <a:rPr lang="en-US" dirty="0">
                <a:latin typeface="Century Gothic" panose="020B0502020202020204" pitchFamily="34" charset="0"/>
              </a:rPr>
              <a:t>Complete the unit conversion worksheet</a:t>
            </a:r>
          </a:p>
        </p:txBody>
      </p:sp>
      <p:graphicFrame>
        <p:nvGraphicFramePr>
          <p:cNvPr id="3" name="Table 2">
            <a:extLst>
              <a:ext uri="{FF2B5EF4-FFF2-40B4-BE49-F238E27FC236}">
                <a16:creationId xmlns:a16="http://schemas.microsoft.com/office/drawing/2014/main" id="{731457C2-53A8-DE4D-BC1F-A09328104039}"/>
              </a:ext>
            </a:extLst>
          </p:cNvPr>
          <p:cNvGraphicFramePr>
            <a:graphicFrameLocks noGrp="1"/>
          </p:cNvGraphicFramePr>
          <p:nvPr/>
        </p:nvGraphicFramePr>
        <p:xfrm>
          <a:off x="540000" y="999014"/>
          <a:ext cx="6635750" cy="2194560"/>
        </p:xfrm>
        <a:graphic>
          <a:graphicData uri="http://schemas.openxmlformats.org/drawingml/2006/table">
            <a:tbl>
              <a:tblPr firstRow="1" firstCol="1" bandRow="1">
                <a:tableStyleId>{5940675A-B579-460E-94D1-54222C63F5DA}</a:tableStyleId>
              </a:tblPr>
              <a:tblGrid>
                <a:gridCol w="2211705">
                  <a:extLst>
                    <a:ext uri="{9D8B030D-6E8A-4147-A177-3AD203B41FA5}">
                      <a16:colId xmlns:a16="http://schemas.microsoft.com/office/drawing/2014/main" val="3446771388"/>
                    </a:ext>
                  </a:extLst>
                </a:gridCol>
                <a:gridCol w="2211705">
                  <a:extLst>
                    <a:ext uri="{9D8B030D-6E8A-4147-A177-3AD203B41FA5}">
                      <a16:colId xmlns:a16="http://schemas.microsoft.com/office/drawing/2014/main" val="1723702523"/>
                    </a:ext>
                  </a:extLst>
                </a:gridCol>
                <a:gridCol w="2212340">
                  <a:extLst>
                    <a:ext uri="{9D8B030D-6E8A-4147-A177-3AD203B41FA5}">
                      <a16:colId xmlns:a16="http://schemas.microsoft.com/office/drawing/2014/main" val="3046715866"/>
                    </a:ext>
                  </a:extLst>
                </a:gridCol>
              </a:tblGrid>
              <a:tr h="0">
                <a:tc>
                  <a:txBody>
                    <a:bodyPr/>
                    <a:lstStyle/>
                    <a:p>
                      <a:pPr algn="ctr"/>
                      <a:r>
                        <a:rPr lang="en-GB" sz="1800" b="1">
                          <a:effectLst/>
                          <a:latin typeface="Century Gothic" panose="020B0502020202020204" pitchFamily="34" charset="0"/>
                        </a:rPr>
                        <a:t>seconds</a:t>
                      </a:r>
                      <a:endParaRPr lang="en-GB" sz="1600" b="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b="1">
                          <a:effectLst/>
                          <a:latin typeface="Century Gothic" panose="020B0502020202020204" pitchFamily="34" charset="0"/>
                        </a:rPr>
                        <a:t>minutes</a:t>
                      </a:r>
                      <a:endParaRPr lang="en-GB" sz="1600" b="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b="1">
                          <a:effectLst/>
                          <a:latin typeface="Century Gothic" panose="020B0502020202020204" pitchFamily="34" charset="0"/>
                        </a:rPr>
                        <a:t>hours</a:t>
                      </a:r>
                      <a:endParaRPr lang="en-GB" sz="1600" b="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024721"/>
                  </a:ext>
                </a:extLst>
              </a:tr>
              <a:tr h="0">
                <a:tc>
                  <a:txBody>
                    <a:bodyPr/>
                    <a:lstStyle/>
                    <a:p>
                      <a:pPr algn="ctr"/>
                      <a:r>
                        <a:rPr lang="en-GB" sz="1800">
                          <a:effectLst/>
                          <a:latin typeface="Century Gothic" panose="020B0502020202020204" pitchFamily="34" charset="0"/>
                        </a:rPr>
                        <a:t>3600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60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1</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43147911"/>
                  </a:ext>
                </a:extLst>
              </a:tr>
              <a:tr h="0">
                <a:tc>
                  <a:txBody>
                    <a:bodyPr/>
                    <a:lstStyle/>
                    <a:p>
                      <a:pPr algn="ctr"/>
                      <a:r>
                        <a:rPr lang="en-GB" sz="1800">
                          <a:effectLst/>
                          <a:latin typeface="Century Gothic" panose="020B0502020202020204" pitchFamily="34" charset="0"/>
                        </a:rPr>
                        <a:t>60 </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1</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0.16 </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88969372"/>
                  </a:ext>
                </a:extLst>
              </a:tr>
              <a:tr h="0">
                <a:tc>
                  <a:txBody>
                    <a:bodyPr/>
                    <a:lstStyle/>
                    <a:p>
                      <a:pPr algn="ctr"/>
                      <a:r>
                        <a:rPr lang="en-GB" sz="1800" dirty="0">
                          <a:solidFill>
                            <a:schemeClr val="accent1"/>
                          </a:solidFill>
                          <a:effectLst/>
                          <a:latin typeface="Century Gothic" panose="020B0502020202020204" pitchFamily="34" charset="0"/>
                        </a:rPr>
                        <a:t>18000</a:t>
                      </a:r>
                      <a:endParaRPr lang="en-GB" sz="16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300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5374556"/>
                  </a:ext>
                </a:extLst>
              </a:tr>
              <a:tr h="0">
                <a:tc>
                  <a:txBody>
                    <a:bodyPr/>
                    <a:lstStyle/>
                    <a:p>
                      <a:pPr algn="ctr"/>
                      <a:r>
                        <a:rPr lang="en-GB" sz="1800">
                          <a:effectLst/>
                          <a:latin typeface="Century Gothic" panose="020B0502020202020204" pitchFamily="34" charset="0"/>
                        </a:rPr>
                        <a:t>2600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43.3</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0.72</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53058803"/>
                  </a:ext>
                </a:extLst>
              </a:tr>
              <a:tr h="0">
                <a:tc>
                  <a:txBody>
                    <a:bodyPr/>
                    <a:lstStyle/>
                    <a:p>
                      <a:pPr algn="ctr"/>
                      <a:r>
                        <a:rPr lang="en-GB" sz="1800">
                          <a:solidFill>
                            <a:schemeClr val="accent1"/>
                          </a:solidFill>
                          <a:effectLst/>
                          <a:latin typeface="Century Gothic" panose="020B0502020202020204" pitchFamily="34" charset="0"/>
                        </a:rPr>
                        <a:t>18000</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300</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5</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21275737"/>
                  </a:ext>
                </a:extLst>
              </a:tr>
              <a:tr h="0">
                <a:tc>
                  <a:txBody>
                    <a:bodyPr/>
                    <a:lstStyle/>
                    <a:p>
                      <a:pPr algn="ctr"/>
                      <a:r>
                        <a:rPr lang="en-GB" sz="1800">
                          <a:solidFill>
                            <a:schemeClr val="accent1"/>
                          </a:solidFill>
                          <a:effectLst/>
                          <a:latin typeface="Century Gothic" panose="020B0502020202020204" pitchFamily="34" charset="0"/>
                        </a:rPr>
                        <a:t>32400</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540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9</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2333057"/>
                  </a:ext>
                </a:extLst>
              </a:tr>
              <a:tr h="0">
                <a:tc>
                  <a:txBody>
                    <a:bodyPr/>
                    <a:lstStyle/>
                    <a:p>
                      <a:pPr algn="ctr"/>
                      <a:r>
                        <a:rPr lang="en-GB" sz="1800">
                          <a:effectLst/>
                          <a:latin typeface="Century Gothic" panose="020B0502020202020204" pitchFamily="34" charset="0"/>
                        </a:rPr>
                        <a:t>30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0.5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dirty="0">
                          <a:solidFill>
                            <a:schemeClr val="accent1"/>
                          </a:solidFill>
                          <a:effectLst/>
                          <a:latin typeface="Century Gothic" panose="020B0502020202020204" pitchFamily="34" charset="0"/>
                        </a:rPr>
                        <a:t>0.0008</a:t>
                      </a:r>
                      <a:endParaRPr lang="en-GB" sz="16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48345072"/>
                  </a:ext>
                </a:extLst>
              </a:tr>
            </a:tbl>
          </a:graphicData>
        </a:graphic>
      </p:graphicFrame>
      <p:graphicFrame>
        <p:nvGraphicFramePr>
          <p:cNvPr id="4" name="Table 3">
            <a:extLst>
              <a:ext uri="{FF2B5EF4-FFF2-40B4-BE49-F238E27FC236}">
                <a16:creationId xmlns:a16="http://schemas.microsoft.com/office/drawing/2014/main" id="{B5F87425-3BCA-C04B-BCD0-31CD2A1A807A}"/>
              </a:ext>
            </a:extLst>
          </p:cNvPr>
          <p:cNvGraphicFramePr>
            <a:graphicFrameLocks noGrp="1"/>
          </p:cNvGraphicFramePr>
          <p:nvPr/>
        </p:nvGraphicFramePr>
        <p:xfrm>
          <a:off x="7495082" y="999014"/>
          <a:ext cx="3812144" cy="2194560"/>
        </p:xfrm>
        <a:graphic>
          <a:graphicData uri="http://schemas.openxmlformats.org/drawingml/2006/table">
            <a:tbl>
              <a:tblPr firstRow="1" firstCol="1" bandRow="1">
                <a:tableStyleId>{5940675A-B579-460E-94D1-54222C63F5DA}</a:tableStyleId>
              </a:tblPr>
              <a:tblGrid>
                <a:gridCol w="1906072">
                  <a:extLst>
                    <a:ext uri="{9D8B030D-6E8A-4147-A177-3AD203B41FA5}">
                      <a16:colId xmlns:a16="http://schemas.microsoft.com/office/drawing/2014/main" val="2605009067"/>
                    </a:ext>
                  </a:extLst>
                </a:gridCol>
                <a:gridCol w="1906072">
                  <a:extLst>
                    <a:ext uri="{9D8B030D-6E8A-4147-A177-3AD203B41FA5}">
                      <a16:colId xmlns:a16="http://schemas.microsoft.com/office/drawing/2014/main" val="91312809"/>
                    </a:ext>
                  </a:extLst>
                </a:gridCol>
              </a:tblGrid>
              <a:tr h="0">
                <a:tc>
                  <a:txBody>
                    <a:bodyPr/>
                    <a:lstStyle/>
                    <a:p>
                      <a:pPr algn="ctr"/>
                      <a:r>
                        <a:rPr lang="en-GB" sz="1800" b="1">
                          <a:effectLst/>
                          <a:latin typeface="Century Gothic" panose="020B0502020202020204" pitchFamily="34" charset="0"/>
                        </a:rPr>
                        <a:t>g</a:t>
                      </a:r>
                      <a:endParaRPr lang="en-GB" sz="1600" b="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b="1">
                          <a:effectLst/>
                          <a:latin typeface="Century Gothic" panose="020B0502020202020204" pitchFamily="34" charset="0"/>
                        </a:rPr>
                        <a:t>kg</a:t>
                      </a:r>
                      <a:endParaRPr lang="en-GB" sz="1600" b="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39512622"/>
                  </a:ext>
                </a:extLst>
              </a:tr>
              <a:tr h="0">
                <a:tc>
                  <a:txBody>
                    <a:bodyPr/>
                    <a:lstStyle/>
                    <a:p>
                      <a:pPr algn="ctr"/>
                      <a:r>
                        <a:rPr lang="en-GB" sz="1800">
                          <a:effectLst/>
                          <a:latin typeface="Century Gothic" panose="020B0502020202020204" pitchFamily="34" charset="0"/>
                        </a:rPr>
                        <a:t>1000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1</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1831508"/>
                  </a:ext>
                </a:extLst>
              </a:tr>
              <a:tr h="0">
                <a:tc>
                  <a:txBody>
                    <a:bodyPr/>
                    <a:lstStyle/>
                    <a:p>
                      <a:pPr algn="ctr"/>
                      <a:r>
                        <a:rPr lang="en-GB" sz="1800">
                          <a:effectLst/>
                          <a:latin typeface="Century Gothic" panose="020B0502020202020204" pitchFamily="34" charset="0"/>
                        </a:rPr>
                        <a:t>5000 </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79266959"/>
                  </a:ext>
                </a:extLst>
              </a:tr>
              <a:tr h="0">
                <a:tc>
                  <a:txBody>
                    <a:bodyPr/>
                    <a:lstStyle/>
                    <a:p>
                      <a:pPr algn="ctr"/>
                      <a:r>
                        <a:rPr lang="en-GB" sz="1800">
                          <a:effectLst/>
                          <a:latin typeface="Century Gothic" panose="020B0502020202020204" pitchFamily="34" charset="0"/>
                        </a:rPr>
                        <a:t>15000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15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68153299"/>
                  </a:ext>
                </a:extLst>
              </a:tr>
              <a:tr h="0">
                <a:tc>
                  <a:txBody>
                    <a:bodyPr/>
                    <a:lstStyle/>
                    <a:p>
                      <a:pPr algn="ctr"/>
                      <a:r>
                        <a:rPr lang="en-GB" sz="1800">
                          <a:solidFill>
                            <a:schemeClr val="accent1"/>
                          </a:solidFill>
                          <a:effectLst/>
                          <a:latin typeface="Century Gothic" panose="020B0502020202020204" pitchFamily="34" charset="0"/>
                        </a:rPr>
                        <a:t>11000</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11</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3571825"/>
                  </a:ext>
                </a:extLst>
              </a:tr>
              <a:tr h="0">
                <a:tc>
                  <a:txBody>
                    <a:bodyPr/>
                    <a:lstStyle/>
                    <a:p>
                      <a:pPr algn="ctr"/>
                      <a:r>
                        <a:rPr lang="en-GB" sz="1800">
                          <a:solidFill>
                            <a:schemeClr val="accent1"/>
                          </a:solidFill>
                          <a:effectLst/>
                          <a:latin typeface="Century Gothic" panose="020B0502020202020204" pitchFamily="34" charset="0"/>
                        </a:rPr>
                        <a:t>500</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0.5</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21665760"/>
                  </a:ext>
                </a:extLst>
              </a:tr>
              <a:tr h="0">
                <a:tc>
                  <a:txBody>
                    <a:bodyPr/>
                    <a:lstStyle/>
                    <a:p>
                      <a:pPr algn="ctr"/>
                      <a:r>
                        <a:rPr lang="en-GB" sz="1800">
                          <a:solidFill>
                            <a:schemeClr val="accent1"/>
                          </a:solidFill>
                          <a:effectLst/>
                          <a:latin typeface="Century Gothic" panose="020B0502020202020204" pitchFamily="34" charset="0"/>
                        </a:rPr>
                        <a:t>50</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0.05</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30479861"/>
                  </a:ext>
                </a:extLst>
              </a:tr>
              <a:tr h="0">
                <a:tc>
                  <a:txBody>
                    <a:bodyPr/>
                    <a:lstStyle/>
                    <a:p>
                      <a:pPr algn="ctr"/>
                      <a:r>
                        <a:rPr lang="en-GB" sz="1800">
                          <a:effectLst/>
                          <a:latin typeface="Century Gothic" panose="020B0502020202020204" pitchFamily="34" charset="0"/>
                        </a:rPr>
                        <a:t>5</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0.005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53244677"/>
                  </a:ext>
                </a:extLst>
              </a:tr>
            </a:tbl>
          </a:graphicData>
        </a:graphic>
      </p:graphicFrame>
      <p:graphicFrame>
        <p:nvGraphicFramePr>
          <p:cNvPr id="5" name="Table 4">
            <a:extLst>
              <a:ext uri="{FF2B5EF4-FFF2-40B4-BE49-F238E27FC236}">
                <a16:creationId xmlns:a16="http://schemas.microsoft.com/office/drawing/2014/main" id="{EFAEB490-A23E-E249-97DF-D6F41DA40C13}"/>
              </a:ext>
            </a:extLst>
          </p:cNvPr>
          <p:cNvGraphicFramePr>
            <a:graphicFrameLocks noGrp="1"/>
          </p:cNvGraphicFramePr>
          <p:nvPr/>
        </p:nvGraphicFramePr>
        <p:xfrm>
          <a:off x="540635" y="3718561"/>
          <a:ext cx="6635115" cy="2194560"/>
        </p:xfrm>
        <a:graphic>
          <a:graphicData uri="http://schemas.openxmlformats.org/drawingml/2006/table">
            <a:tbl>
              <a:tblPr firstRow="1" firstCol="1" bandRow="1">
                <a:tableStyleId>{5940675A-B579-460E-94D1-54222C63F5DA}</a:tableStyleId>
              </a:tblPr>
              <a:tblGrid>
                <a:gridCol w="2211705">
                  <a:extLst>
                    <a:ext uri="{9D8B030D-6E8A-4147-A177-3AD203B41FA5}">
                      <a16:colId xmlns:a16="http://schemas.microsoft.com/office/drawing/2014/main" val="3215610304"/>
                    </a:ext>
                  </a:extLst>
                </a:gridCol>
                <a:gridCol w="2211705">
                  <a:extLst>
                    <a:ext uri="{9D8B030D-6E8A-4147-A177-3AD203B41FA5}">
                      <a16:colId xmlns:a16="http://schemas.microsoft.com/office/drawing/2014/main" val="2201303490"/>
                    </a:ext>
                  </a:extLst>
                </a:gridCol>
                <a:gridCol w="2211705">
                  <a:extLst>
                    <a:ext uri="{9D8B030D-6E8A-4147-A177-3AD203B41FA5}">
                      <a16:colId xmlns:a16="http://schemas.microsoft.com/office/drawing/2014/main" val="1778927830"/>
                    </a:ext>
                  </a:extLst>
                </a:gridCol>
              </a:tblGrid>
              <a:tr h="0">
                <a:tc>
                  <a:txBody>
                    <a:bodyPr/>
                    <a:lstStyle/>
                    <a:p>
                      <a:pPr algn="ctr"/>
                      <a:r>
                        <a:rPr lang="en-GB" sz="1800" b="1">
                          <a:effectLst/>
                          <a:latin typeface="Century Gothic" panose="020B0502020202020204" pitchFamily="34" charset="0"/>
                        </a:rPr>
                        <a:t>cm</a:t>
                      </a:r>
                      <a:r>
                        <a:rPr lang="en-GB" sz="1800" b="1" baseline="30000">
                          <a:effectLst/>
                          <a:latin typeface="Century Gothic" panose="020B0502020202020204" pitchFamily="34" charset="0"/>
                        </a:rPr>
                        <a:t>3</a:t>
                      </a:r>
                      <a:endParaRPr lang="en-GB" sz="1600" b="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b="1">
                          <a:effectLst/>
                          <a:latin typeface="Century Gothic" panose="020B0502020202020204" pitchFamily="34" charset="0"/>
                        </a:rPr>
                        <a:t>dm</a:t>
                      </a:r>
                      <a:r>
                        <a:rPr lang="en-GB" sz="1800" b="1" baseline="30000">
                          <a:effectLst/>
                          <a:latin typeface="Century Gothic" panose="020B0502020202020204" pitchFamily="34" charset="0"/>
                        </a:rPr>
                        <a:t>3</a:t>
                      </a:r>
                      <a:endParaRPr lang="en-GB" sz="1600" b="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b="1">
                          <a:effectLst/>
                          <a:latin typeface="Century Gothic" panose="020B0502020202020204" pitchFamily="34" charset="0"/>
                        </a:rPr>
                        <a:t>L</a:t>
                      </a:r>
                      <a:endParaRPr lang="en-GB" sz="1600" b="1">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64650468"/>
                  </a:ext>
                </a:extLst>
              </a:tr>
              <a:tr h="124917">
                <a:tc>
                  <a:txBody>
                    <a:bodyPr/>
                    <a:lstStyle/>
                    <a:p>
                      <a:pPr algn="ctr"/>
                      <a:r>
                        <a:rPr lang="en-GB" sz="1800">
                          <a:effectLst/>
                          <a:latin typeface="Century Gothic" panose="020B0502020202020204" pitchFamily="34" charset="0"/>
                        </a:rPr>
                        <a:t>1000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1</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1</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42124293"/>
                  </a:ext>
                </a:extLst>
              </a:tr>
              <a:tr h="0">
                <a:tc>
                  <a:txBody>
                    <a:bodyPr/>
                    <a:lstStyle/>
                    <a:p>
                      <a:pPr algn="ctr"/>
                      <a:r>
                        <a:rPr lang="en-GB" sz="1800">
                          <a:effectLst/>
                          <a:latin typeface="Century Gothic" panose="020B0502020202020204" pitchFamily="34" charset="0"/>
                        </a:rPr>
                        <a:t>6000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6</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6</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87515901"/>
                  </a:ext>
                </a:extLst>
              </a:tr>
              <a:tr h="0">
                <a:tc>
                  <a:txBody>
                    <a:bodyPr/>
                    <a:lstStyle/>
                    <a:p>
                      <a:pPr algn="ctr"/>
                      <a:r>
                        <a:rPr lang="en-GB" sz="1800">
                          <a:solidFill>
                            <a:schemeClr val="accent1"/>
                          </a:solidFill>
                          <a:effectLst/>
                          <a:latin typeface="Century Gothic" panose="020B0502020202020204" pitchFamily="34" charset="0"/>
                        </a:rPr>
                        <a:t>5000</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5</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0004927"/>
                  </a:ext>
                </a:extLst>
              </a:tr>
              <a:tr h="0">
                <a:tc>
                  <a:txBody>
                    <a:bodyPr/>
                    <a:lstStyle/>
                    <a:p>
                      <a:pPr algn="ctr"/>
                      <a:r>
                        <a:rPr lang="en-GB" sz="1800">
                          <a:solidFill>
                            <a:schemeClr val="accent1"/>
                          </a:solidFill>
                          <a:effectLst/>
                          <a:latin typeface="Century Gothic" panose="020B0502020202020204" pitchFamily="34" charset="0"/>
                        </a:rPr>
                        <a:t>500</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0.5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0.5</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3886263"/>
                  </a:ext>
                </a:extLst>
              </a:tr>
              <a:tr h="0">
                <a:tc>
                  <a:txBody>
                    <a:bodyPr/>
                    <a:lstStyle/>
                    <a:p>
                      <a:pPr algn="ctr"/>
                      <a:r>
                        <a:rPr lang="en-GB" sz="1800">
                          <a:solidFill>
                            <a:schemeClr val="accent1"/>
                          </a:solidFill>
                          <a:effectLst/>
                          <a:latin typeface="Century Gothic" panose="020B0502020202020204" pitchFamily="34" charset="0"/>
                        </a:rPr>
                        <a:t>30</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effectLst/>
                          <a:latin typeface="Century Gothic" panose="020B0502020202020204" pitchFamily="34" charset="0"/>
                        </a:rPr>
                        <a:t>0.03</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0.03</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1973249"/>
                  </a:ext>
                </a:extLst>
              </a:tr>
              <a:tr h="0">
                <a:tc>
                  <a:txBody>
                    <a:bodyPr/>
                    <a:lstStyle/>
                    <a:p>
                      <a:pPr algn="ctr"/>
                      <a:r>
                        <a:rPr lang="en-GB" sz="1800">
                          <a:effectLst/>
                          <a:latin typeface="Century Gothic" panose="020B0502020202020204" pitchFamily="34" charset="0"/>
                        </a:rPr>
                        <a:t>500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0.5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0.5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89665071"/>
                  </a:ext>
                </a:extLst>
              </a:tr>
              <a:tr h="0">
                <a:tc>
                  <a:txBody>
                    <a:bodyPr/>
                    <a:lstStyle/>
                    <a:p>
                      <a:pPr algn="ctr"/>
                      <a:r>
                        <a:rPr lang="en-GB" sz="1800">
                          <a:effectLst/>
                          <a:latin typeface="Century Gothic" panose="020B0502020202020204" pitchFamily="34" charset="0"/>
                        </a:rPr>
                        <a:t>50</a:t>
                      </a:r>
                      <a:endParaRPr lang="en-GB" sz="16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0.05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r>
                        <a:rPr lang="en-GB" sz="1800">
                          <a:solidFill>
                            <a:schemeClr val="accent1"/>
                          </a:solidFill>
                          <a:effectLst/>
                          <a:latin typeface="Century Gothic" panose="020B0502020202020204" pitchFamily="34" charset="0"/>
                        </a:rPr>
                        <a:t>0.05</a:t>
                      </a:r>
                      <a:endParaRPr lang="en-GB" sz="160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8464312"/>
                  </a:ext>
                </a:extLst>
              </a:tr>
            </a:tbl>
          </a:graphicData>
        </a:graphic>
      </p:graphicFrame>
    </p:spTree>
    <p:extLst>
      <p:ext uri="{BB962C8B-B14F-4D97-AF65-F5344CB8AC3E}">
        <p14:creationId xmlns:p14="http://schemas.microsoft.com/office/powerpoint/2010/main" val="1949692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31185-FE44-2942-9887-6638E7A66112}"/>
              </a:ext>
            </a:extLst>
          </p:cNvPr>
          <p:cNvSpPr>
            <a:spLocks noGrp="1"/>
          </p:cNvSpPr>
          <p:nvPr>
            <p:ph type="title"/>
          </p:nvPr>
        </p:nvSpPr>
        <p:spPr/>
        <p:txBody>
          <a:bodyPr/>
          <a:lstStyle/>
          <a:p>
            <a:r>
              <a:rPr lang="en-US" dirty="0">
                <a:latin typeface="Century Gothic" panose="020B0502020202020204" pitchFamily="34" charset="0"/>
              </a:rPr>
              <a:t>Volume Practical</a:t>
            </a:r>
          </a:p>
        </p:txBody>
      </p:sp>
      <p:sp>
        <p:nvSpPr>
          <p:cNvPr id="3" name="TextBox 2">
            <a:extLst>
              <a:ext uri="{FF2B5EF4-FFF2-40B4-BE49-F238E27FC236}">
                <a16:creationId xmlns:a16="http://schemas.microsoft.com/office/drawing/2014/main" id="{C25CB0B7-76D9-5642-AF5A-DAC778B731B7}"/>
              </a:ext>
            </a:extLst>
          </p:cNvPr>
          <p:cNvSpPr txBox="1"/>
          <p:nvPr/>
        </p:nvSpPr>
        <p:spPr>
          <a:xfrm>
            <a:off x="540000" y="1097280"/>
            <a:ext cx="5693160" cy="1477328"/>
          </a:xfrm>
          <a:prstGeom prst="rect">
            <a:avLst/>
          </a:prstGeom>
          <a:noFill/>
        </p:spPr>
        <p:txBody>
          <a:bodyPr wrap="square" rtlCol="0">
            <a:spAutoFit/>
          </a:bodyPr>
          <a:lstStyle/>
          <a:p>
            <a:r>
              <a:rPr lang="en-US">
                <a:latin typeface="Century Gothic" panose="020B0502020202020204" pitchFamily="34" charset="0"/>
              </a:rPr>
              <a:t>In this practical activity, you will </a:t>
            </a:r>
          </a:p>
          <a:p>
            <a:pPr marL="285750" indent="-285750">
              <a:buFont typeface="Arial" panose="020B0604020202020204" pitchFamily="34" charset="0"/>
              <a:buChar char="•"/>
            </a:pPr>
            <a:r>
              <a:rPr lang="en-US">
                <a:latin typeface="Century Gothic" panose="020B0502020202020204" pitchFamily="34" charset="0"/>
              </a:rPr>
              <a:t>calculate the volume of an irregularly shaped object,</a:t>
            </a:r>
          </a:p>
          <a:p>
            <a:pPr marL="285750" indent="-285750">
              <a:buFont typeface="Arial" panose="020B0604020202020204" pitchFamily="34" charset="0"/>
              <a:buChar char="•"/>
            </a:pPr>
            <a:r>
              <a:rPr lang="en-US">
                <a:latin typeface="Century Gothic" panose="020B0502020202020204" pitchFamily="34" charset="0"/>
              </a:rPr>
              <a:t>practice calculating the volume of shapes </a:t>
            </a:r>
          </a:p>
          <a:p>
            <a:pPr marL="285750" indent="-285750">
              <a:buFont typeface="Arial" panose="020B0604020202020204" pitchFamily="34" charset="0"/>
              <a:buChar char="•"/>
            </a:pPr>
            <a:r>
              <a:rPr lang="en-US">
                <a:latin typeface="Century Gothic" panose="020B0502020202020204" pitchFamily="34" charset="0"/>
              </a:rPr>
              <a:t>convert between units of volume</a:t>
            </a:r>
          </a:p>
        </p:txBody>
      </p:sp>
      <p:pic>
        <p:nvPicPr>
          <p:cNvPr id="5" name="Picture 4" descr="Text&#10;&#10;Description automatically generated">
            <a:extLst>
              <a:ext uri="{FF2B5EF4-FFF2-40B4-BE49-F238E27FC236}">
                <a16:creationId xmlns:a16="http://schemas.microsoft.com/office/drawing/2014/main" id="{B5F0BDFE-ED60-7741-A5B3-32CAE7894CC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44586" y="719999"/>
            <a:ext cx="4615414" cy="5760720"/>
          </a:xfrm>
          <a:prstGeom prst="rect">
            <a:avLst/>
          </a:prstGeom>
          <a:ln>
            <a:solidFill>
              <a:schemeClr val="tx1"/>
            </a:solidFill>
          </a:ln>
        </p:spPr>
      </p:pic>
    </p:spTree>
    <p:extLst>
      <p:ext uri="{BB962C8B-B14F-4D97-AF65-F5344CB8AC3E}">
        <p14:creationId xmlns:p14="http://schemas.microsoft.com/office/powerpoint/2010/main" val="1763814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7">
            <a:extLst>
              <a:ext uri="{FF2B5EF4-FFF2-40B4-BE49-F238E27FC236}">
                <a16:creationId xmlns:a16="http://schemas.microsoft.com/office/drawing/2014/main" id="{FB949DC4-9AFC-1E49-8434-C9CB8EE21B26}"/>
              </a:ext>
            </a:extLst>
          </p:cNvPr>
          <p:cNvGraphicFramePr>
            <a:graphicFrameLocks noGrp="1"/>
          </p:cNvGraphicFramePr>
          <p:nvPr>
            <p:extLst>
              <p:ext uri="{D42A27DB-BD31-4B8C-83A1-F6EECF244321}">
                <p14:modId xmlns:p14="http://schemas.microsoft.com/office/powerpoint/2010/main" val="2588594687"/>
              </p:ext>
            </p:extLst>
          </p:nvPr>
        </p:nvGraphicFramePr>
        <p:xfrm>
          <a:off x="540000" y="1612706"/>
          <a:ext cx="10620000" cy="2763520"/>
        </p:xfrm>
        <a:graphic>
          <a:graphicData uri="http://schemas.openxmlformats.org/drawingml/2006/table">
            <a:tbl>
              <a:tblPr firstRow="1" bandRow="1">
                <a:tableStyleId>{5940675A-B579-460E-94D1-54222C63F5DA}</a:tableStyleId>
              </a:tblPr>
              <a:tblGrid>
                <a:gridCol w="3327462">
                  <a:extLst>
                    <a:ext uri="{9D8B030D-6E8A-4147-A177-3AD203B41FA5}">
                      <a16:colId xmlns:a16="http://schemas.microsoft.com/office/drawing/2014/main" val="2679793016"/>
                    </a:ext>
                  </a:extLst>
                </a:gridCol>
                <a:gridCol w="7292538">
                  <a:extLst>
                    <a:ext uri="{9D8B030D-6E8A-4147-A177-3AD203B41FA5}">
                      <a16:colId xmlns:a16="http://schemas.microsoft.com/office/drawing/2014/main" val="2911622111"/>
                    </a:ext>
                  </a:extLst>
                </a:gridCol>
              </a:tblGrid>
              <a:tr h="370840">
                <a:tc>
                  <a:txBody>
                    <a:bodyPr/>
                    <a:lstStyle/>
                    <a:p>
                      <a:pPr algn="l"/>
                      <a:r>
                        <a:rPr lang="en-US" sz="1800" b="1" dirty="0">
                          <a:latin typeface="Century Gothic" panose="020B0502020202020204" pitchFamily="34" charset="0"/>
                        </a:rPr>
                        <a:t>Term</a:t>
                      </a:r>
                    </a:p>
                  </a:txBody>
                  <a:tcPr>
                    <a:solidFill>
                      <a:schemeClr val="accent1">
                        <a:lumMod val="20000"/>
                        <a:lumOff val="80000"/>
                      </a:schemeClr>
                    </a:solidFill>
                  </a:tcPr>
                </a:tc>
                <a:tc>
                  <a:txBody>
                    <a:bodyPr/>
                    <a:lstStyle/>
                    <a:p>
                      <a:pPr algn="l"/>
                      <a:r>
                        <a:rPr lang="en-US" sz="1800" b="1" dirty="0">
                          <a:latin typeface="Century Gothic" panose="020B0502020202020204" pitchFamily="34" charset="0"/>
                        </a:rPr>
                        <a:t>Description</a:t>
                      </a:r>
                    </a:p>
                  </a:txBody>
                  <a:tcPr>
                    <a:solidFill>
                      <a:schemeClr val="accent1">
                        <a:lumMod val="20000"/>
                        <a:lumOff val="80000"/>
                      </a:schemeClr>
                    </a:solidFill>
                  </a:tcPr>
                </a:tc>
                <a:extLst>
                  <a:ext uri="{0D108BD9-81ED-4DB2-BD59-A6C34878D82A}">
                    <a16:rowId xmlns:a16="http://schemas.microsoft.com/office/drawing/2014/main" val="1952768781"/>
                  </a:ext>
                </a:extLst>
              </a:tr>
              <a:tr h="370840">
                <a:tc>
                  <a:txBody>
                    <a:bodyPr/>
                    <a:lstStyle/>
                    <a:p>
                      <a:pPr algn="l"/>
                      <a:r>
                        <a:rPr lang="en-US" sz="1800" dirty="0">
                          <a:latin typeface="Century Gothic" panose="020B0502020202020204" pitchFamily="34" charset="0"/>
                        </a:rPr>
                        <a:t>A. A saturated solution</a:t>
                      </a:r>
                    </a:p>
                  </a:txBody>
                  <a:tcPr>
                    <a:solidFill>
                      <a:schemeClr val="bg1"/>
                    </a:solidFill>
                  </a:tcPr>
                </a:tc>
                <a:tc>
                  <a:txBody>
                    <a:bodyPr/>
                    <a:lstStyle/>
                    <a:p>
                      <a:pPr algn="l"/>
                      <a:r>
                        <a:rPr lang="en-US" sz="1800">
                          <a:latin typeface="Century Gothic" panose="020B0502020202020204" pitchFamily="34" charset="0"/>
                        </a:rPr>
                        <a:t>1. Made of one type of atom or compound</a:t>
                      </a:r>
                    </a:p>
                  </a:txBody>
                  <a:tcPr>
                    <a:solidFill>
                      <a:schemeClr val="bg1"/>
                    </a:solidFill>
                  </a:tcPr>
                </a:tc>
                <a:extLst>
                  <a:ext uri="{0D108BD9-81ED-4DB2-BD59-A6C34878D82A}">
                    <a16:rowId xmlns:a16="http://schemas.microsoft.com/office/drawing/2014/main" val="2247203790"/>
                  </a:ext>
                </a:extLst>
              </a:tr>
              <a:tr h="370840">
                <a:tc>
                  <a:txBody>
                    <a:bodyPr/>
                    <a:lstStyle/>
                    <a:p>
                      <a:pPr algn="l"/>
                      <a:r>
                        <a:rPr lang="en-US" sz="1800" dirty="0">
                          <a:latin typeface="Century Gothic" panose="020B0502020202020204" pitchFamily="34" charset="0"/>
                        </a:rPr>
                        <a:t>B. Dissolves</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2. When the solute particles fill in the spaces between the solvent particles</a:t>
                      </a:r>
                    </a:p>
                  </a:txBody>
                  <a:tcPr>
                    <a:solidFill>
                      <a:schemeClr val="bg1"/>
                    </a:solidFill>
                  </a:tcPr>
                </a:tc>
                <a:extLst>
                  <a:ext uri="{0D108BD9-81ED-4DB2-BD59-A6C34878D82A}">
                    <a16:rowId xmlns:a16="http://schemas.microsoft.com/office/drawing/2014/main" val="757600864"/>
                  </a:ext>
                </a:extLst>
              </a:tr>
              <a:tr h="370840">
                <a:tc>
                  <a:txBody>
                    <a:bodyPr/>
                    <a:lstStyle/>
                    <a:p>
                      <a:pPr algn="l"/>
                      <a:r>
                        <a:rPr lang="en-US" sz="1800">
                          <a:latin typeface="Century Gothic" panose="020B0502020202020204" pitchFamily="34" charset="0"/>
                        </a:rPr>
                        <a:t>C. A pure substance</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3. The substance that dissolves in a solvent.</a:t>
                      </a:r>
                    </a:p>
                  </a:txBody>
                  <a:tcPr>
                    <a:solidFill>
                      <a:schemeClr val="bg1"/>
                    </a:solidFill>
                  </a:tcPr>
                </a:tc>
                <a:extLst>
                  <a:ext uri="{0D108BD9-81ED-4DB2-BD59-A6C34878D82A}">
                    <a16:rowId xmlns:a16="http://schemas.microsoft.com/office/drawing/2014/main" val="2192003270"/>
                  </a:ext>
                </a:extLst>
              </a:tr>
              <a:tr h="370840">
                <a:tc>
                  <a:txBody>
                    <a:bodyPr/>
                    <a:lstStyle/>
                    <a:p>
                      <a:pPr algn="l"/>
                      <a:r>
                        <a:rPr lang="en-US" sz="1800">
                          <a:latin typeface="Century Gothic" panose="020B0502020202020204" pitchFamily="34" charset="0"/>
                        </a:rPr>
                        <a:t>D. Solute</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4. A solution in which no more solute will dissolve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3837873388"/>
                  </a:ext>
                </a:extLst>
              </a:tr>
              <a:tr h="370840">
                <a:tc>
                  <a:txBody>
                    <a:bodyPr/>
                    <a:lstStyle/>
                    <a:p>
                      <a:pPr algn="l"/>
                      <a:r>
                        <a:rPr lang="en-US" sz="1800">
                          <a:latin typeface="Century Gothic" panose="020B0502020202020204" pitchFamily="34" charset="0"/>
                        </a:rPr>
                        <a:t>E. Insoluble</a:t>
                      </a: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Century Gothic" panose="020B0502020202020204" pitchFamily="34" charset="0"/>
                        </a:rPr>
                        <a:t>5. A substance that will not dissolve to form a solution</a:t>
                      </a:r>
                    </a:p>
                  </a:txBody>
                  <a:tcPr>
                    <a:solidFill>
                      <a:schemeClr val="bg1"/>
                    </a:solidFill>
                  </a:tcPr>
                </a:tc>
                <a:extLst>
                  <a:ext uri="{0D108BD9-81ED-4DB2-BD59-A6C34878D82A}">
                    <a16:rowId xmlns:a16="http://schemas.microsoft.com/office/drawing/2014/main" val="1166572665"/>
                  </a:ext>
                </a:extLst>
              </a:tr>
            </a:tbl>
          </a:graphicData>
        </a:graphic>
      </p:graphicFrame>
      <p:sp>
        <p:nvSpPr>
          <p:cNvPr id="2" name="Title 1">
            <a:extLst>
              <a:ext uri="{FF2B5EF4-FFF2-40B4-BE49-F238E27FC236}">
                <a16:creationId xmlns:a16="http://schemas.microsoft.com/office/drawing/2014/main" id="{F27C6425-DE52-5E49-9FA0-C095C64BDD63}"/>
              </a:ext>
            </a:extLst>
          </p:cNvPr>
          <p:cNvSpPr>
            <a:spLocks noGrp="1"/>
          </p:cNvSpPr>
          <p:nvPr>
            <p:ph type="title"/>
          </p:nvPr>
        </p:nvSpPr>
        <p:spPr>
          <a:xfrm>
            <a:off x="480365" y="614114"/>
            <a:ext cx="10620000" cy="720000"/>
          </a:xfrm>
        </p:spPr>
        <p:txBody>
          <a:bodyPr>
            <a:normAutofit fontScale="90000"/>
          </a:bodyPr>
          <a:lstStyle/>
          <a:p>
            <a:r>
              <a:rPr lang="en-GB" sz="2800" u="sng" dirty="0">
                <a:latin typeface="Century Gothic" panose="020B0502020202020204" pitchFamily="34" charset="0"/>
              </a:rPr>
              <a:t>Introducing Concentration</a:t>
            </a:r>
            <a:br>
              <a:rPr lang="en-GB" sz="2800" dirty="0">
                <a:latin typeface="Century Gothic" panose="020B0502020202020204" pitchFamily="34" charset="0"/>
              </a:rPr>
            </a:br>
            <a:br>
              <a:rPr lang="en-GB" sz="2800" dirty="0">
                <a:latin typeface="Century Gothic" panose="020B0502020202020204" pitchFamily="34" charset="0"/>
              </a:rPr>
            </a:br>
            <a:r>
              <a:rPr lang="en-GB" sz="2800" dirty="0">
                <a:latin typeface="Century Gothic" panose="020B0502020202020204" pitchFamily="34" charset="0"/>
              </a:rPr>
              <a:t>Match each term with its description</a:t>
            </a:r>
            <a:endParaRPr lang="en-US" dirty="0"/>
          </a:p>
        </p:txBody>
      </p:sp>
      <p:sp>
        <p:nvSpPr>
          <p:cNvPr id="7" name="TextBox 6">
            <a:extLst>
              <a:ext uri="{FF2B5EF4-FFF2-40B4-BE49-F238E27FC236}">
                <a16:creationId xmlns:a16="http://schemas.microsoft.com/office/drawing/2014/main" id="{5CFF7CA4-D82D-FA49-BF58-B85A485C2CA1}"/>
              </a:ext>
            </a:extLst>
          </p:cNvPr>
          <p:cNvSpPr txBox="1"/>
          <p:nvPr/>
        </p:nvSpPr>
        <p:spPr>
          <a:xfrm>
            <a:off x="1184126" y="4630215"/>
            <a:ext cx="32166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4</a:t>
            </a:r>
          </a:p>
        </p:txBody>
      </p:sp>
      <p:sp>
        <p:nvSpPr>
          <p:cNvPr id="11" name="TextBox 10">
            <a:extLst>
              <a:ext uri="{FF2B5EF4-FFF2-40B4-BE49-F238E27FC236}">
                <a16:creationId xmlns:a16="http://schemas.microsoft.com/office/drawing/2014/main" id="{5F04A4E5-4844-D047-89C9-2C8BF43977F2}"/>
              </a:ext>
            </a:extLst>
          </p:cNvPr>
          <p:cNvSpPr txBox="1"/>
          <p:nvPr/>
        </p:nvSpPr>
        <p:spPr>
          <a:xfrm>
            <a:off x="1184126" y="5014818"/>
            <a:ext cx="61459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p>
        </p:txBody>
      </p:sp>
      <p:sp>
        <p:nvSpPr>
          <p:cNvPr id="12" name="TextBox 11">
            <a:extLst>
              <a:ext uri="{FF2B5EF4-FFF2-40B4-BE49-F238E27FC236}">
                <a16:creationId xmlns:a16="http://schemas.microsoft.com/office/drawing/2014/main" id="{851BAD7F-6797-6243-8B89-085352EA6037}"/>
              </a:ext>
            </a:extLst>
          </p:cNvPr>
          <p:cNvSpPr txBox="1"/>
          <p:nvPr/>
        </p:nvSpPr>
        <p:spPr>
          <a:xfrm>
            <a:off x="1184042" y="5345869"/>
            <a:ext cx="513099"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1</a:t>
            </a:r>
          </a:p>
        </p:txBody>
      </p:sp>
      <p:sp>
        <p:nvSpPr>
          <p:cNvPr id="13" name="TextBox 12">
            <a:extLst>
              <a:ext uri="{FF2B5EF4-FFF2-40B4-BE49-F238E27FC236}">
                <a16:creationId xmlns:a16="http://schemas.microsoft.com/office/drawing/2014/main" id="{7DC9C984-09ED-8B4A-A92E-1AC02CCE3D15}"/>
              </a:ext>
            </a:extLst>
          </p:cNvPr>
          <p:cNvSpPr txBox="1"/>
          <p:nvPr/>
        </p:nvSpPr>
        <p:spPr>
          <a:xfrm>
            <a:off x="1198490" y="5739735"/>
            <a:ext cx="61459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3</a:t>
            </a:r>
          </a:p>
        </p:txBody>
      </p:sp>
      <p:sp>
        <p:nvSpPr>
          <p:cNvPr id="14" name="TextBox 13">
            <a:extLst>
              <a:ext uri="{FF2B5EF4-FFF2-40B4-BE49-F238E27FC236}">
                <a16:creationId xmlns:a16="http://schemas.microsoft.com/office/drawing/2014/main" id="{92967CAD-9983-2849-97AC-424DF4CCF240}"/>
              </a:ext>
            </a:extLst>
          </p:cNvPr>
          <p:cNvSpPr txBox="1"/>
          <p:nvPr/>
        </p:nvSpPr>
        <p:spPr>
          <a:xfrm>
            <a:off x="1184042" y="6107542"/>
            <a:ext cx="61459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5</a:t>
            </a:r>
          </a:p>
        </p:txBody>
      </p:sp>
      <p:sp>
        <p:nvSpPr>
          <p:cNvPr id="3" name="TextBox 2">
            <a:extLst>
              <a:ext uri="{FF2B5EF4-FFF2-40B4-BE49-F238E27FC236}">
                <a16:creationId xmlns:a16="http://schemas.microsoft.com/office/drawing/2014/main" id="{884C32BD-48E5-C842-8EA8-D190734E0661}"/>
              </a:ext>
            </a:extLst>
          </p:cNvPr>
          <p:cNvSpPr txBox="1"/>
          <p:nvPr/>
        </p:nvSpPr>
        <p:spPr>
          <a:xfrm>
            <a:off x="563443" y="4630215"/>
            <a:ext cx="620683" cy="1938992"/>
          </a:xfrm>
          <a:prstGeom prst="rect">
            <a:avLst/>
          </a:prstGeom>
          <a:noFill/>
        </p:spPr>
        <p:txBody>
          <a:bodyPr wrap="none" rtlCol="0">
            <a:spAutoFit/>
          </a:bodyPr>
          <a:lstStyle/>
          <a:p>
            <a:r>
              <a:rPr lang="en-GB" sz="2400" dirty="0">
                <a:latin typeface="Century Gothic" panose="020B0502020202020204" pitchFamily="34" charset="0"/>
              </a:rPr>
              <a:t>A=</a:t>
            </a:r>
          </a:p>
          <a:p>
            <a:r>
              <a:rPr lang="en-GB" sz="2400" dirty="0">
                <a:latin typeface="Century Gothic" panose="020B0502020202020204" pitchFamily="34" charset="0"/>
              </a:rPr>
              <a:t>B=</a:t>
            </a:r>
          </a:p>
          <a:p>
            <a:r>
              <a:rPr lang="en-GB" sz="2400" dirty="0">
                <a:latin typeface="Century Gothic" panose="020B0502020202020204" pitchFamily="34" charset="0"/>
              </a:rPr>
              <a:t>C=</a:t>
            </a:r>
          </a:p>
          <a:p>
            <a:r>
              <a:rPr lang="en-GB" sz="2400" dirty="0">
                <a:latin typeface="Century Gothic" panose="020B0502020202020204" pitchFamily="34" charset="0"/>
              </a:rPr>
              <a:t>D=</a:t>
            </a:r>
          </a:p>
          <a:p>
            <a:r>
              <a:rPr lang="en-GB" sz="2400" dirty="0">
                <a:latin typeface="Century Gothic" panose="020B0502020202020204" pitchFamily="34" charset="0"/>
              </a:rPr>
              <a:t>E=</a:t>
            </a:r>
          </a:p>
        </p:txBody>
      </p:sp>
      <p:pic>
        <p:nvPicPr>
          <p:cNvPr id="5" name="Picture 4" descr="Icon&#10;&#10;Description automatically generated">
            <a:extLst>
              <a:ext uri="{FF2B5EF4-FFF2-40B4-BE49-F238E27FC236}">
                <a16:creationId xmlns:a16="http://schemas.microsoft.com/office/drawing/2014/main" id="{0988D6EC-094A-3AC8-89FF-0635CCA572C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53773" y="5844005"/>
            <a:ext cx="1145669" cy="547730"/>
          </a:xfrm>
          <a:prstGeom prst="rect">
            <a:avLst/>
          </a:prstGeom>
        </p:spPr>
      </p:pic>
    </p:spTree>
    <p:extLst>
      <p:ext uri="{BB962C8B-B14F-4D97-AF65-F5344CB8AC3E}">
        <p14:creationId xmlns:p14="http://schemas.microsoft.com/office/powerpoint/2010/main" val="4197031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67223" y="58846"/>
            <a:ext cx="10892765" cy="6001643"/>
          </a:xfrm>
          <a:prstGeom prst="rect">
            <a:avLst/>
          </a:prstGeom>
          <a:noFill/>
        </p:spPr>
        <p:txBody>
          <a:bodyPr wrap="square" rtlCol="0">
            <a:spAutoFit/>
          </a:bodyPr>
          <a:lstStyle/>
          <a:p>
            <a:pPr lvl="0"/>
            <a:r>
              <a:rPr lang="en-GB" sz="2400" b="1" dirty="0">
                <a:solidFill>
                  <a:schemeClr val="dk1"/>
                </a:solidFill>
                <a:latin typeface="Century Gothic"/>
                <a:ea typeface="Century Gothic"/>
                <a:cs typeface="Century Gothic"/>
                <a:sym typeface="Century Gothic"/>
              </a:rPr>
              <a:t>Answer the questions below.</a:t>
            </a: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Salt dissolves in water. Which word describes salt best?</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soluble</a:t>
            </a:r>
          </a:p>
          <a:p>
            <a:pPr marL="914400" lvl="1" indent="-457200">
              <a:buFont typeface="Wingdings" pitchFamily="2" charset="2"/>
              <a:buChar char="q"/>
            </a:pPr>
            <a:r>
              <a:rPr lang="en-GB" sz="2400" dirty="0">
                <a:latin typeface="Century Gothic" panose="020B0502020202020204" pitchFamily="34" charset="0"/>
              </a:rPr>
              <a:t>B. insoluble</a:t>
            </a:r>
          </a:p>
          <a:p>
            <a:pPr marL="914400" lvl="1" indent="-457200">
              <a:buFont typeface="Wingdings" pitchFamily="2" charset="2"/>
              <a:buChar char="q"/>
            </a:pPr>
            <a:r>
              <a:rPr lang="en-GB" sz="2400" dirty="0">
                <a:latin typeface="Century Gothic" panose="020B0502020202020204" pitchFamily="34" charset="0"/>
              </a:rPr>
              <a:t>C. solvent</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5 g of solute is dissolved in 200cm</a:t>
            </a:r>
            <a:r>
              <a:rPr lang="en-GB" sz="2400" baseline="30000" dirty="0">
                <a:latin typeface="Century Gothic" panose="020B0502020202020204" pitchFamily="34" charset="0"/>
              </a:rPr>
              <a:t>3 </a:t>
            </a:r>
            <a:r>
              <a:rPr lang="en-GB" sz="2400" dirty="0">
                <a:latin typeface="Century Gothic" panose="020B0502020202020204" pitchFamily="34" charset="0"/>
              </a:rPr>
              <a:t>of solution. Which of these quantities has the same </a:t>
            </a:r>
            <a:r>
              <a:rPr lang="en-GB" sz="2400" b="1" dirty="0">
                <a:latin typeface="Century Gothic" panose="020B0502020202020204" pitchFamily="34" charset="0"/>
              </a:rPr>
              <a:t>volume</a:t>
            </a:r>
            <a:r>
              <a:rPr lang="en-GB" sz="2400" dirty="0">
                <a:latin typeface="Century Gothic" panose="020B0502020202020204" pitchFamily="34" charset="0"/>
              </a:rPr>
              <a:t> as this solution?</a:t>
            </a:r>
          </a:p>
          <a:p>
            <a:pPr marL="914400" lvl="1" indent="-457200">
              <a:buFont typeface="Wingdings" pitchFamily="2" charset="2"/>
              <a:buChar char="q"/>
            </a:pPr>
            <a:r>
              <a:rPr lang="en-GB" sz="2400" dirty="0">
                <a:latin typeface="Century Gothic" panose="020B0502020202020204" pitchFamily="34" charset="0"/>
              </a:rPr>
              <a:t>A. 0.2 dm</a:t>
            </a:r>
            <a:r>
              <a:rPr lang="en-GB" sz="2400" baseline="30000" dirty="0">
                <a:latin typeface="Century Gothic" panose="020B0502020202020204" pitchFamily="34" charset="0"/>
              </a:rPr>
              <a:t>3</a:t>
            </a:r>
          </a:p>
          <a:p>
            <a:pPr marL="914400" lvl="1" indent="-457200">
              <a:buFont typeface="Wingdings" pitchFamily="2" charset="2"/>
              <a:buChar char="q"/>
            </a:pPr>
            <a:r>
              <a:rPr lang="en-GB" sz="2400" dirty="0">
                <a:latin typeface="Century Gothic" panose="020B0502020202020204" pitchFamily="34" charset="0"/>
              </a:rPr>
              <a:t>B. 200000 cm</a:t>
            </a:r>
            <a:r>
              <a:rPr lang="en-GB" sz="2400" baseline="30000" dirty="0">
                <a:latin typeface="Century Gothic" panose="020B0502020202020204" pitchFamily="34" charset="0"/>
              </a:rPr>
              <a:t>3</a:t>
            </a:r>
          </a:p>
          <a:p>
            <a:pPr marL="914400" lvl="1" indent="-457200">
              <a:buFont typeface="Wingdings" pitchFamily="2" charset="2"/>
              <a:buChar char="q"/>
            </a:pPr>
            <a:r>
              <a:rPr lang="en-GB" sz="2400" dirty="0">
                <a:latin typeface="Century Gothic" panose="020B0502020202020204" pitchFamily="34" charset="0"/>
              </a:rPr>
              <a:t>C. 0.005 kg</a:t>
            </a:r>
            <a:endParaRPr lang="en-GB" sz="2400" baseline="300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Select the answer below which is equal to 0.05 dm</a:t>
            </a:r>
            <a:r>
              <a:rPr lang="en-GB" sz="2400" baseline="30000" dirty="0">
                <a:latin typeface="Century Gothic" panose="020B0502020202020204" pitchFamily="34" charset="0"/>
              </a:rPr>
              <a:t>3</a:t>
            </a:r>
            <a:r>
              <a:rPr lang="en-GB" sz="24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A. 500 cm</a:t>
            </a:r>
            <a:r>
              <a:rPr lang="en-GB" sz="2400" baseline="30000" dirty="0">
                <a:latin typeface="Century Gothic" panose="020B0502020202020204" pitchFamily="34" charset="0"/>
              </a:rPr>
              <a:t>3</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50 cm</a:t>
            </a:r>
            <a:r>
              <a:rPr lang="en-GB" sz="2400" baseline="30000" dirty="0">
                <a:latin typeface="Century Gothic" panose="020B0502020202020204" pitchFamily="34" charset="0"/>
              </a:rPr>
              <a:t>3</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0.00005 cm</a:t>
            </a:r>
            <a:r>
              <a:rPr lang="en-GB" sz="2400" baseline="30000" dirty="0">
                <a:latin typeface="Century Gothic" panose="020B0502020202020204" pitchFamily="34" charset="0"/>
              </a:rPr>
              <a:t>3</a:t>
            </a:r>
            <a:endParaRPr lang="en-GB" sz="2400" dirty="0">
              <a:latin typeface="Century Gothic" panose="020B0502020202020204" pitchFamily="34" charset="0"/>
            </a:endParaRPr>
          </a:p>
        </p:txBody>
      </p:sp>
      <p:sp>
        <p:nvSpPr>
          <p:cNvPr id="3" name="TextBox 2">
            <a:extLst>
              <a:ext uri="{FF2B5EF4-FFF2-40B4-BE49-F238E27FC236}">
                <a16:creationId xmlns:a16="http://schemas.microsoft.com/office/drawing/2014/main" id="{BDB5D0E3-4E8E-804E-8D9D-F097EBF9069B}"/>
              </a:ext>
            </a:extLst>
          </p:cNvPr>
          <p:cNvSpPr txBox="1"/>
          <p:nvPr/>
        </p:nvSpPr>
        <p:spPr>
          <a:xfrm>
            <a:off x="624220" y="586512"/>
            <a:ext cx="530915" cy="646331"/>
          </a:xfrm>
          <a:prstGeom prst="rect">
            <a:avLst/>
          </a:prstGeom>
          <a:noFill/>
        </p:spPr>
        <p:txBody>
          <a:bodyPr wrap="none" rtlCol="0">
            <a:spAutoFit/>
          </a:bodyPr>
          <a:lstStyle/>
          <a:p>
            <a:r>
              <a:rPr lang="en-US" sz="3600" b="1" dirty="0">
                <a:solidFill>
                  <a:schemeClr val="accent1"/>
                </a:solidFill>
              </a:rPr>
              <a:t>✓</a:t>
            </a:r>
          </a:p>
        </p:txBody>
      </p:sp>
      <p:sp>
        <p:nvSpPr>
          <p:cNvPr id="18" name="TextBox 17">
            <a:extLst>
              <a:ext uri="{FF2B5EF4-FFF2-40B4-BE49-F238E27FC236}">
                <a16:creationId xmlns:a16="http://schemas.microsoft.com/office/drawing/2014/main" id="{A76D925F-ADB9-2A42-8290-930824CB3A07}"/>
              </a:ext>
            </a:extLst>
          </p:cNvPr>
          <p:cNvSpPr txBox="1"/>
          <p:nvPr/>
        </p:nvSpPr>
        <p:spPr>
          <a:xfrm>
            <a:off x="623418" y="2801254"/>
            <a:ext cx="530915" cy="646331"/>
          </a:xfrm>
          <a:prstGeom prst="rect">
            <a:avLst/>
          </a:prstGeom>
          <a:noFill/>
        </p:spPr>
        <p:txBody>
          <a:bodyPr wrap="none" rtlCol="0">
            <a:spAutoFit/>
          </a:bodyPr>
          <a:lstStyle/>
          <a:p>
            <a:r>
              <a:rPr lang="en-US" sz="3600" b="1" dirty="0">
                <a:solidFill>
                  <a:schemeClr val="accent1"/>
                </a:solidFill>
              </a:rPr>
              <a:t>✓</a:t>
            </a:r>
          </a:p>
        </p:txBody>
      </p:sp>
      <p:sp>
        <p:nvSpPr>
          <p:cNvPr id="19" name="TextBox 18">
            <a:extLst>
              <a:ext uri="{FF2B5EF4-FFF2-40B4-BE49-F238E27FC236}">
                <a16:creationId xmlns:a16="http://schemas.microsoft.com/office/drawing/2014/main" id="{3606AE32-B4D6-9F40-8730-08BE65EE5044}"/>
              </a:ext>
            </a:extLst>
          </p:cNvPr>
          <p:cNvSpPr txBox="1"/>
          <p:nvPr/>
        </p:nvSpPr>
        <p:spPr>
          <a:xfrm>
            <a:off x="624220" y="4977362"/>
            <a:ext cx="530915" cy="646331"/>
          </a:xfrm>
          <a:prstGeom prst="rect">
            <a:avLst/>
          </a:prstGeom>
          <a:noFill/>
        </p:spPr>
        <p:txBody>
          <a:bodyPr wrap="none" rtlCol="0">
            <a:spAutoFit/>
          </a:bodyPr>
          <a:lstStyle/>
          <a:p>
            <a:r>
              <a:rPr lang="en-US" sz="3600" b="1">
                <a:solidFill>
                  <a:schemeClr val="accent1"/>
                </a:solidFill>
              </a:rPr>
              <a:t>✓</a:t>
            </a:r>
          </a:p>
        </p:txBody>
      </p:sp>
    </p:spTree>
    <p:extLst>
      <p:ext uri="{BB962C8B-B14F-4D97-AF65-F5344CB8AC3E}">
        <p14:creationId xmlns:p14="http://schemas.microsoft.com/office/powerpoint/2010/main" val="93301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93204532"/>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C3.2.7</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19BA6-FA9F-EE92-6069-98638F621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C3.2.7</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7" y="2102199"/>
            <a:ext cx="6749465" cy="430800"/>
          </a:xfrm>
        </p:spPr>
        <p:txBody>
          <a:bodyPr/>
          <a:lstStyle/>
          <a:p>
            <a:r>
              <a:rPr lang="en-US" dirty="0">
                <a:latin typeface="Century Gothic" panose="020B0502020202020204" pitchFamily="34" charset="0"/>
              </a:rPr>
              <a:t>Introducing Concentration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11/02/2025</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8943" y="3128277"/>
            <a:ext cx="837234" cy="432292"/>
          </a:xfrm>
          <a:prstGeom prst="rect">
            <a:avLst/>
          </a:prstGeom>
        </p:spPr>
      </p:pic>
      <p:pic>
        <p:nvPicPr>
          <p:cNvPr id="15" name="Picture 14" descr="Icon&#10;&#10;Description automatically generated">
            <a:extLst>
              <a:ext uri="{FF2B5EF4-FFF2-40B4-BE49-F238E27FC236}">
                <a16:creationId xmlns:a16="http://schemas.microsoft.com/office/drawing/2014/main" id="{C8E7BBB6-43D3-B144-6ED2-D839EFAEE4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11243" y="5354910"/>
            <a:ext cx="1145669" cy="547730"/>
          </a:xfrm>
          <a:prstGeom prst="rect">
            <a:avLst/>
          </a:prstGeom>
        </p:spPr>
      </p:pic>
      <p:sp>
        <p:nvSpPr>
          <p:cNvPr id="13" name="TextBox 12">
            <a:extLst>
              <a:ext uri="{FF2B5EF4-FFF2-40B4-BE49-F238E27FC236}">
                <a16:creationId xmlns:a16="http://schemas.microsoft.com/office/drawing/2014/main" id="{310D9832-C205-5580-79D4-74F5F88457BF}"/>
              </a:ext>
            </a:extLst>
          </p:cNvPr>
          <p:cNvSpPr txBox="1"/>
          <p:nvPr/>
        </p:nvSpPr>
        <p:spPr>
          <a:xfrm>
            <a:off x="283151" y="4498116"/>
            <a:ext cx="5116229" cy="2339102"/>
          </a:xfrm>
          <a:prstGeom prst="rect">
            <a:avLst/>
          </a:prstGeom>
          <a:noFill/>
        </p:spPr>
        <p:txBody>
          <a:bodyPr wrap="square" rtlCol="0">
            <a:spAutoFit/>
          </a:bodyPr>
          <a:lstStyle/>
          <a:p>
            <a:r>
              <a:rPr lang="en-US" dirty="0">
                <a:latin typeface="Century Gothic" panose="020B0502020202020204" pitchFamily="34" charset="0"/>
              </a:rPr>
              <a:t>C3.2.1 Prior Knowledge Review</a:t>
            </a:r>
          </a:p>
          <a:p>
            <a:r>
              <a:rPr lang="en-US" dirty="0">
                <a:latin typeface="Century Gothic" panose="020B0502020202020204" pitchFamily="34" charset="0"/>
              </a:rPr>
              <a:t>C3.2.2 Relative Formula Mass</a:t>
            </a:r>
          </a:p>
          <a:p>
            <a:r>
              <a:rPr lang="en-US" dirty="0">
                <a:latin typeface="Century Gothic" panose="020B0502020202020204" pitchFamily="34" charset="0"/>
              </a:rPr>
              <a:t>C3.2.3 Percentage by Mass</a:t>
            </a:r>
          </a:p>
          <a:p>
            <a:r>
              <a:rPr lang="en-US" dirty="0">
                <a:latin typeface="Century Gothic" panose="020B0502020202020204" pitchFamily="34" charset="0"/>
              </a:rPr>
              <a:t>C3.2.4 Conservation of Mass</a:t>
            </a:r>
          </a:p>
          <a:p>
            <a:r>
              <a:rPr lang="en-US" dirty="0">
                <a:latin typeface="Century Gothic" panose="020B0502020202020204" pitchFamily="34" charset="0"/>
              </a:rPr>
              <a:t>C3.2.5 Balancing Equations</a:t>
            </a:r>
          </a:p>
          <a:p>
            <a:r>
              <a:rPr lang="en-US" dirty="0">
                <a:latin typeface="Century Gothic" panose="020B0502020202020204" pitchFamily="34" charset="0"/>
              </a:rPr>
              <a:t>C3.2.6 Uncertainty</a:t>
            </a:r>
          </a:p>
          <a:p>
            <a:pPr marL="342900" indent="-342900">
              <a:buFont typeface="Wingdings" pitchFamily="2" charset="2"/>
              <a:buChar char="Ø"/>
            </a:pPr>
            <a:r>
              <a:rPr lang="en-US" sz="2000" b="1" dirty="0">
                <a:latin typeface="Century Gothic" panose="020B0502020202020204" pitchFamily="34" charset="0"/>
              </a:rPr>
              <a:t>C3.2.7 Introducing Concentration</a:t>
            </a:r>
          </a:p>
          <a:p>
            <a:endParaRPr lang="en-US" dirty="0">
              <a:latin typeface="Century Gothic" panose="020B0502020202020204" pitchFamily="34" charset="0"/>
            </a:endParaRPr>
          </a:p>
        </p:txBody>
      </p:sp>
      <p:sp>
        <p:nvSpPr>
          <p:cNvPr id="14" name="TextBox 13">
            <a:extLst>
              <a:ext uri="{FF2B5EF4-FFF2-40B4-BE49-F238E27FC236}">
                <a16:creationId xmlns:a16="http://schemas.microsoft.com/office/drawing/2014/main" id="{ED65183A-A45A-B290-9427-EC59D8D2AA62}"/>
              </a:ext>
            </a:extLst>
          </p:cNvPr>
          <p:cNvSpPr txBox="1"/>
          <p:nvPr/>
        </p:nvSpPr>
        <p:spPr>
          <a:xfrm>
            <a:off x="4816943" y="4513505"/>
            <a:ext cx="5116229" cy="1477328"/>
          </a:xfrm>
          <a:prstGeom prst="rect">
            <a:avLst/>
          </a:prstGeom>
          <a:noFill/>
        </p:spPr>
        <p:txBody>
          <a:bodyPr wrap="square" rtlCol="0">
            <a:spAutoFit/>
          </a:bodyPr>
          <a:lstStyle/>
          <a:p>
            <a:r>
              <a:rPr lang="en-US" dirty="0">
                <a:latin typeface="Century Gothic" panose="020B0502020202020204" pitchFamily="34" charset="0"/>
              </a:rPr>
              <a:t>C3.2.8 Concentration Calculations</a:t>
            </a:r>
          </a:p>
          <a:p>
            <a:r>
              <a:rPr lang="en-US" dirty="0">
                <a:latin typeface="Century Gothic" panose="020B0502020202020204" pitchFamily="34" charset="0"/>
              </a:rPr>
              <a:t>C3.2.9 Soluble Salts</a:t>
            </a:r>
          </a:p>
          <a:p>
            <a:r>
              <a:rPr lang="en-US" dirty="0">
                <a:latin typeface="Century Gothic" panose="020B0502020202020204" pitchFamily="34" charset="0"/>
              </a:rPr>
              <a:t>C3.2.10 Making Soluble Salts</a:t>
            </a:r>
          </a:p>
          <a:p>
            <a:r>
              <a:rPr lang="en-US" dirty="0">
                <a:latin typeface="Century Gothic" panose="020B0502020202020204" pitchFamily="34" charset="0"/>
              </a:rPr>
              <a:t>C3.2.11 Making Soluble Salts 2</a:t>
            </a:r>
          </a:p>
          <a:p>
            <a:endParaRPr lang="en-US" dirty="0">
              <a:latin typeface="Century Gothic" panose="020B0502020202020204" pitchFamily="34" charset="0"/>
            </a:endParaRPr>
          </a:p>
        </p:txBody>
      </p:sp>
    </p:spTree>
    <p:extLst>
      <p:ext uri="{BB962C8B-B14F-4D97-AF65-F5344CB8AC3E}">
        <p14:creationId xmlns:p14="http://schemas.microsoft.com/office/powerpoint/2010/main" val="166023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918182"/>
            <a:ext cx="10620000" cy="2308324"/>
          </a:xfrm>
          <a:prstGeom prst="rect">
            <a:avLst/>
          </a:prstGeom>
          <a:noFill/>
          <a:ln>
            <a:noFill/>
          </a:ln>
        </p:spPr>
        <p:txBody>
          <a:bodyPr wrap="square" rtlCol="0">
            <a:spAutoFit/>
          </a:bodyPr>
          <a:lstStyle/>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Convert units of volume between dm</a:t>
            </a:r>
            <a:r>
              <a:rPr lang="en-US" sz="2400" baseline="30000" dirty="0">
                <a:latin typeface="Century Gothic" panose="020B0502020202020204" pitchFamily="34" charset="0"/>
              </a:rPr>
              <a:t>3</a:t>
            </a:r>
            <a:r>
              <a:rPr lang="en-US" sz="2400" dirty="0">
                <a:latin typeface="Century Gothic" panose="020B0502020202020204" pitchFamily="34" charset="0"/>
              </a:rPr>
              <a:t> and cm</a:t>
            </a:r>
            <a:r>
              <a:rPr lang="en-US" sz="2400" baseline="30000" dirty="0">
                <a:latin typeface="Century Gothic" panose="020B0502020202020204" pitchFamily="34" charset="0"/>
              </a:rPr>
              <a:t>3</a:t>
            </a: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what is meant by concentration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Recall the unit of concentration</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447985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concentration</a:t>
            </a:r>
          </a:p>
        </p:txBody>
      </p:sp>
      <p:sp>
        <p:nvSpPr>
          <p:cNvPr id="12" name="Rectangle 11">
            <a:extLst>
              <a:ext uri="{FF2B5EF4-FFF2-40B4-BE49-F238E27FC236}">
                <a16:creationId xmlns:a16="http://schemas.microsoft.com/office/drawing/2014/main" id="{633A7E8A-4743-B64C-86DF-5A02881745D1}"/>
              </a:ext>
            </a:extLst>
          </p:cNvPr>
          <p:cNvSpPr/>
          <p:nvPr/>
        </p:nvSpPr>
        <p:spPr>
          <a:xfrm>
            <a:off x="6539659" y="5755169"/>
            <a:ext cx="397899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volume</a:t>
            </a:r>
          </a:p>
        </p:txBody>
      </p:sp>
      <p:sp>
        <p:nvSpPr>
          <p:cNvPr id="13" name="Rectangle 12">
            <a:extLst>
              <a:ext uri="{FF2B5EF4-FFF2-40B4-BE49-F238E27FC236}">
                <a16:creationId xmlns:a16="http://schemas.microsoft.com/office/drawing/2014/main" id="{3E876D59-91E6-364D-B1C6-8965DED5E5DB}"/>
              </a:ext>
            </a:extLst>
          </p:cNvPr>
          <p:cNvSpPr/>
          <p:nvPr/>
        </p:nvSpPr>
        <p:spPr>
          <a:xfrm>
            <a:off x="6803158" y="4891802"/>
            <a:ext cx="186514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solvent</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solute</a:t>
            </a:r>
          </a:p>
        </p:txBody>
      </p:sp>
    </p:spTree>
    <p:extLst>
      <p:ext uri="{BB962C8B-B14F-4D97-AF65-F5344CB8AC3E}">
        <p14:creationId xmlns:p14="http://schemas.microsoft.com/office/powerpoint/2010/main" val="3890889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A picture containing diagram&#10;&#10;Description automatically generated">
            <a:extLst>
              <a:ext uri="{FF2B5EF4-FFF2-40B4-BE49-F238E27FC236}">
                <a16:creationId xmlns:a16="http://schemas.microsoft.com/office/drawing/2014/main" id="{C8986077-2393-8845-A032-1D1E4C2A68F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41512" y="4275438"/>
            <a:ext cx="4316922" cy="2438743"/>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24036" y="287872"/>
            <a:ext cx="8639844" cy="6370975"/>
          </a:xfrm>
          <a:prstGeom prst="rect">
            <a:avLst/>
          </a:prstGeom>
          <a:noFill/>
        </p:spPr>
        <p:txBody>
          <a:bodyPr wrap="square" rtlCol="0">
            <a:spAutoFit/>
          </a:bodyPr>
          <a:lstStyle/>
          <a:p>
            <a:r>
              <a:rPr lang="en-GB" sz="2400" b="1" dirty="0">
                <a:latin typeface="Century Gothic" panose="020B0502020202020204" pitchFamily="34" charset="0"/>
              </a:rPr>
              <a:t>Which is more concentrated?</a:t>
            </a:r>
          </a:p>
          <a:p>
            <a:endParaRPr lang="en-GB" sz="2400" b="1" dirty="0">
              <a:latin typeface="Century Gothic" panose="020B0502020202020204" pitchFamily="34" charset="0"/>
            </a:endParaRPr>
          </a:p>
          <a:p>
            <a:r>
              <a:rPr lang="en-GB" sz="2400" dirty="0">
                <a:latin typeface="Century Gothic" panose="020B0502020202020204" pitchFamily="34" charset="0"/>
              </a:rPr>
              <a:t>Purple juice is added to two glasses of water.</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The concentration of a solution tells you how much </a:t>
            </a:r>
            <a:r>
              <a:rPr lang="en-GB" sz="2400" b="1" dirty="0">
                <a:latin typeface="Century Gothic" panose="020B0502020202020204" pitchFamily="34" charset="0"/>
              </a:rPr>
              <a:t>solute</a:t>
            </a:r>
            <a:r>
              <a:rPr lang="en-GB" sz="2400" dirty="0">
                <a:latin typeface="Century Gothic" panose="020B0502020202020204" pitchFamily="34" charset="0"/>
              </a:rPr>
              <a:t> is dissolved </a:t>
            </a:r>
            <a:r>
              <a:rPr lang="en-GB" sz="2400" b="1" dirty="0">
                <a:latin typeface="Century Gothic" panose="020B0502020202020204" pitchFamily="34" charset="0"/>
              </a:rPr>
              <a:t>in</a:t>
            </a:r>
            <a:r>
              <a:rPr lang="en-GB" sz="2400" dirty="0">
                <a:latin typeface="Century Gothic" panose="020B0502020202020204" pitchFamily="34" charset="0"/>
              </a:rPr>
              <a:t> </a:t>
            </a:r>
            <a:r>
              <a:rPr lang="en-GB" sz="2400" b="1" dirty="0">
                <a:latin typeface="Century Gothic" panose="020B0502020202020204" pitchFamily="34" charset="0"/>
              </a:rPr>
              <a:t>a given volume </a:t>
            </a:r>
            <a:r>
              <a:rPr lang="en-GB" sz="2400" dirty="0">
                <a:latin typeface="Century Gothic" panose="020B0502020202020204" pitchFamily="34" charset="0"/>
              </a:rPr>
              <a:t>of a </a:t>
            </a:r>
            <a:r>
              <a:rPr lang="en-GB" sz="2400" b="1" dirty="0">
                <a:latin typeface="Century Gothic" panose="020B0502020202020204" pitchFamily="34" charset="0"/>
              </a:rPr>
              <a:t>solution</a:t>
            </a:r>
            <a:r>
              <a:rPr lang="en-GB" sz="2400" dirty="0">
                <a:latin typeface="Century Gothic" panose="020B0502020202020204" pitchFamily="34" charset="0"/>
              </a:rPr>
              <a:t>.</a:t>
            </a:r>
          </a:p>
          <a:p>
            <a:pPr marL="457200" indent="-457200">
              <a:buFont typeface="Arial" panose="020B0604020202020204" pitchFamily="34" charset="0"/>
              <a:buChar char="•"/>
            </a:pPr>
            <a:endParaRPr lang="en-GB" sz="2400" dirty="0">
              <a:latin typeface="Century Gothic" panose="020B0502020202020204" pitchFamily="34" charset="0"/>
            </a:endParaRPr>
          </a:p>
        </p:txBody>
      </p:sp>
      <p:sp>
        <p:nvSpPr>
          <p:cNvPr id="4" name="Can 3">
            <a:extLst>
              <a:ext uri="{FF2B5EF4-FFF2-40B4-BE49-F238E27FC236}">
                <a16:creationId xmlns:a16="http://schemas.microsoft.com/office/drawing/2014/main" id="{CF4496FD-8C46-2694-1673-02CA99754B82}"/>
              </a:ext>
            </a:extLst>
          </p:cNvPr>
          <p:cNvSpPr/>
          <p:nvPr/>
        </p:nvSpPr>
        <p:spPr>
          <a:xfrm>
            <a:off x="2358189" y="2855496"/>
            <a:ext cx="2326106" cy="2069430"/>
          </a:xfrm>
          <a:prstGeom prst="can">
            <a:avLst>
              <a:gd name="adj" fmla="val 26451"/>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Can 4">
            <a:extLst>
              <a:ext uri="{FF2B5EF4-FFF2-40B4-BE49-F238E27FC236}">
                <a16:creationId xmlns:a16="http://schemas.microsoft.com/office/drawing/2014/main" id="{DFA2CA27-4185-0948-B686-692E9303308D}"/>
              </a:ext>
            </a:extLst>
          </p:cNvPr>
          <p:cNvSpPr/>
          <p:nvPr/>
        </p:nvSpPr>
        <p:spPr>
          <a:xfrm>
            <a:off x="2342147" y="1925052"/>
            <a:ext cx="2342148" cy="2999874"/>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Can 5">
            <a:extLst>
              <a:ext uri="{FF2B5EF4-FFF2-40B4-BE49-F238E27FC236}">
                <a16:creationId xmlns:a16="http://schemas.microsoft.com/office/drawing/2014/main" id="{BC088A84-932B-BD43-9C86-3A0C5BB21BAF}"/>
              </a:ext>
            </a:extLst>
          </p:cNvPr>
          <p:cNvSpPr/>
          <p:nvPr/>
        </p:nvSpPr>
        <p:spPr>
          <a:xfrm>
            <a:off x="5686926" y="2847475"/>
            <a:ext cx="2326106" cy="2069430"/>
          </a:xfrm>
          <a:prstGeom prst="can">
            <a:avLst>
              <a:gd name="adj" fmla="val 26451"/>
            </a:avLst>
          </a:prstGeom>
          <a:solidFill>
            <a:srgbClr val="7030A0">
              <a:alpha val="40129"/>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Can 7">
            <a:extLst>
              <a:ext uri="{FF2B5EF4-FFF2-40B4-BE49-F238E27FC236}">
                <a16:creationId xmlns:a16="http://schemas.microsoft.com/office/drawing/2014/main" id="{C9636EF8-BC4B-4F96-595F-703D4C189358}"/>
              </a:ext>
            </a:extLst>
          </p:cNvPr>
          <p:cNvSpPr/>
          <p:nvPr/>
        </p:nvSpPr>
        <p:spPr>
          <a:xfrm>
            <a:off x="5670884" y="1917031"/>
            <a:ext cx="2342148" cy="2999874"/>
          </a:xfrm>
          <a:prstGeom prst="can">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53316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4" end="14"/>
                                            </p:txEl>
                                          </p:spTgt>
                                        </p:tgtEl>
                                        <p:attrNameLst>
                                          <p:attrName>style.visibility</p:attrName>
                                        </p:attrNameLst>
                                      </p:cBhvr>
                                      <p:to>
                                        <p:strVal val="visible"/>
                                      </p:to>
                                    </p:set>
                                    <p:animEffect transition="in" filter="fade">
                                      <p:cBhvr>
                                        <p:cTn id="7" dur="500"/>
                                        <p:tgtEl>
                                          <p:spTgt spid="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7A2A2-8F73-F84D-8B30-36266D7B1F3E}"/>
              </a:ext>
            </a:extLst>
          </p:cNvPr>
          <p:cNvSpPr>
            <a:spLocks noGrp="1"/>
          </p:cNvSpPr>
          <p:nvPr>
            <p:ph type="title"/>
          </p:nvPr>
        </p:nvSpPr>
        <p:spPr/>
        <p:txBody>
          <a:bodyPr/>
          <a:lstStyle/>
          <a:p>
            <a:r>
              <a:rPr lang="en-US"/>
              <a:t>Volume</a:t>
            </a:r>
          </a:p>
        </p:txBody>
      </p:sp>
      <p:sp>
        <p:nvSpPr>
          <p:cNvPr id="3" name="TextBox 2">
            <a:extLst>
              <a:ext uri="{FF2B5EF4-FFF2-40B4-BE49-F238E27FC236}">
                <a16:creationId xmlns:a16="http://schemas.microsoft.com/office/drawing/2014/main" id="{B8B8CEE8-DAD9-1343-A9A3-DF38BD9351E1}"/>
              </a:ext>
            </a:extLst>
          </p:cNvPr>
          <p:cNvSpPr txBox="1"/>
          <p:nvPr/>
        </p:nvSpPr>
        <p:spPr>
          <a:xfrm>
            <a:off x="540000" y="1117600"/>
            <a:ext cx="10392589" cy="4524315"/>
          </a:xfrm>
          <a:prstGeom prst="rect">
            <a:avLst/>
          </a:prstGeom>
          <a:noFill/>
        </p:spPr>
        <p:txBody>
          <a:bodyPr wrap="none" rtlCol="0">
            <a:spAutoFit/>
          </a:bodyPr>
          <a:lstStyle/>
          <a:p>
            <a:r>
              <a:rPr lang="en-US" sz="2400" dirty="0">
                <a:latin typeface="Century Gothic" panose="020B0502020202020204" pitchFamily="34" charset="0"/>
              </a:rPr>
              <a:t>Volume is the </a:t>
            </a:r>
            <a:r>
              <a:rPr lang="en-US" sz="2400" b="1" dirty="0">
                <a:latin typeface="Century Gothic" panose="020B0502020202020204" pitchFamily="34" charset="0"/>
              </a:rPr>
              <a:t>amount of space </a:t>
            </a:r>
            <a:r>
              <a:rPr lang="en-US" sz="2400" dirty="0">
                <a:latin typeface="Century Gothic" panose="020B0502020202020204" pitchFamily="34" charset="0"/>
              </a:rPr>
              <a:t>that a substance or object takes up. </a:t>
            </a:r>
          </a:p>
          <a:p>
            <a:endParaRPr lang="en-US" sz="2400" dirty="0">
              <a:latin typeface="Century Gothic" panose="020B0502020202020204" pitchFamily="34" charset="0"/>
            </a:endParaRPr>
          </a:p>
          <a:p>
            <a:r>
              <a:rPr lang="en-US" sz="2400" dirty="0">
                <a:latin typeface="Century Gothic" panose="020B0502020202020204" pitchFamily="34" charset="0"/>
              </a:rPr>
              <a:t>How many </a:t>
            </a:r>
            <a:r>
              <a:rPr lang="en-US" sz="2400" b="1" dirty="0">
                <a:latin typeface="Century Gothic" panose="020B0502020202020204" pitchFamily="34" charset="0"/>
              </a:rPr>
              <a:t>units of volume </a:t>
            </a:r>
            <a:r>
              <a:rPr lang="en-US" sz="2400" dirty="0">
                <a:latin typeface="Century Gothic" panose="020B0502020202020204" pitchFamily="34" charset="0"/>
              </a:rPr>
              <a:t>can you think of?</a:t>
            </a:r>
          </a:p>
          <a:p>
            <a:endParaRPr lang="en-US" sz="2400" dirty="0">
              <a:latin typeface="Century Gothic" panose="020B0502020202020204" pitchFamily="34" charset="0"/>
            </a:endParaRPr>
          </a:p>
          <a:p>
            <a:r>
              <a:rPr lang="en-US" sz="2400" b="1" dirty="0">
                <a:solidFill>
                  <a:schemeClr val="accent1"/>
                </a:solidFill>
                <a:latin typeface="Century Gothic" panose="020B0502020202020204" pitchFamily="34" charset="0"/>
              </a:rPr>
              <a:t>m</a:t>
            </a:r>
            <a:r>
              <a:rPr lang="en-US" sz="2400" b="1" baseline="30000" dirty="0">
                <a:solidFill>
                  <a:schemeClr val="accent1"/>
                </a:solidFill>
                <a:latin typeface="Century Gothic" panose="020B0502020202020204" pitchFamily="34" charset="0"/>
              </a:rPr>
              <a:t>3 </a:t>
            </a:r>
            <a:r>
              <a:rPr lang="en-US" sz="2400" dirty="0">
                <a:latin typeface="Century Gothic" panose="020B0502020202020204" pitchFamily="34" charset="0"/>
              </a:rPr>
              <a:t>(cubic </a:t>
            </a:r>
            <a:r>
              <a:rPr lang="en-US" sz="2400" dirty="0" err="1">
                <a:latin typeface="Century Gothic" panose="020B0502020202020204" pitchFamily="34" charset="0"/>
              </a:rPr>
              <a:t>metres</a:t>
            </a:r>
            <a:r>
              <a:rPr lang="en-US" sz="2400" dirty="0">
                <a:latin typeface="Century Gothic" panose="020B0502020202020204" pitchFamily="34" charset="0"/>
              </a:rPr>
              <a:t>)</a:t>
            </a:r>
            <a:endParaRPr lang="en-US" sz="2400" baseline="30000" dirty="0">
              <a:latin typeface="Century Gothic" panose="020B0502020202020204" pitchFamily="34" charset="0"/>
            </a:endParaRPr>
          </a:p>
          <a:p>
            <a:r>
              <a:rPr lang="en-US" sz="2400" b="1" dirty="0">
                <a:solidFill>
                  <a:schemeClr val="accent1"/>
                </a:solidFill>
                <a:latin typeface="Century Gothic" panose="020B0502020202020204" pitchFamily="34" charset="0"/>
              </a:rPr>
              <a:t>cm</a:t>
            </a:r>
            <a:r>
              <a:rPr lang="en-US" sz="2400" b="1" baseline="30000" dirty="0">
                <a:solidFill>
                  <a:schemeClr val="accent1"/>
                </a:solidFill>
                <a:latin typeface="Century Gothic" panose="020B0502020202020204" pitchFamily="34" charset="0"/>
              </a:rPr>
              <a:t>3</a:t>
            </a:r>
            <a:r>
              <a:rPr lang="en-US" sz="2400" baseline="30000" dirty="0">
                <a:latin typeface="Century Gothic" panose="020B0502020202020204" pitchFamily="34" charset="0"/>
              </a:rPr>
              <a:t> </a:t>
            </a:r>
            <a:r>
              <a:rPr lang="en-US" sz="2400" dirty="0">
                <a:latin typeface="Century Gothic" panose="020B0502020202020204" pitchFamily="34" charset="0"/>
              </a:rPr>
              <a:t>(cubic </a:t>
            </a:r>
            <a:r>
              <a:rPr lang="en-US" sz="2400" dirty="0" err="1">
                <a:latin typeface="Century Gothic" panose="020B0502020202020204" pitchFamily="34" charset="0"/>
              </a:rPr>
              <a:t>centimetres</a:t>
            </a:r>
            <a:r>
              <a:rPr lang="en-US" sz="2400" dirty="0">
                <a:latin typeface="Century Gothic" panose="020B0502020202020204" pitchFamily="34" charset="0"/>
              </a:rPr>
              <a:t>)</a:t>
            </a:r>
          </a:p>
          <a:p>
            <a:r>
              <a:rPr lang="en-US" sz="2400" b="1" dirty="0">
                <a:solidFill>
                  <a:schemeClr val="accent1"/>
                </a:solidFill>
                <a:latin typeface="Century Gothic" panose="020B0502020202020204" pitchFamily="34" charset="0"/>
              </a:rPr>
              <a:t>L</a:t>
            </a:r>
            <a:r>
              <a:rPr lang="en-US" sz="2400" dirty="0">
                <a:latin typeface="Century Gothic" panose="020B0502020202020204" pitchFamily="34" charset="0"/>
              </a:rPr>
              <a:t> (</a:t>
            </a:r>
            <a:r>
              <a:rPr lang="en-US" sz="2400" dirty="0" err="1">
                <a:latin typeface="Century Gothic" panose="020B0502020202020204" pitchFamily="34" charset="0"/>
              </a:rPr>
              <a:t>Litres</a:t>
            </a:r>
            <a:r>
              <a:rPr lang="en-US" sz="2400" dirty="0">
                <a:latin typeface="Century Gothic" panose="020B0502020202020204" pitchFamily="34" charset="0"/>
              </a:rPr>
              <a:t>)</a:t>
            </a:r>
          </a:p>
          <a:p>
            <a:r>
              <a:rPr lang="en-US" sz="2400" b="1" dirty="0">
                <a:solidFill>
                  <a:schemeClr val="accent1"/>
                </a:solidFill>
                <a:latin typeface="Century Gothic" panose="020B0502020202020204" pitchFamily="34" charset="0"/>
              </a:rPr>
              <a:t>mL</a:t>
            </a:r>
            <a:r>
              <a:rPr lang="en-US" sz="2400" dirty="0">
                <a:latin typeface="Century Gothic" panose="020B0502020202020204" pitchFamily="34" charset="0"/>
              </a:rPr>
              <a:t> (</a:t>
            </a:r>
            <a:r>
              <a:rPr lang="en-US" sz="2400" dirty="0" err="1">
                <a:latin typeface="Century Gothic" panose="020B0502020202020204" pitchFamily="34" charset="0"/>
              </a:rPr>
              <a:t>millilitres</a:t>
            </a:r>
            <a:r>
              <a:rPr lang="en-US" sz="2400" dirty="0">
                <a:latin typeface="Century Gothic" panose="020B0502020202020204" pitchFamily="34" charset="0"/>
              </a:rPr>
              <a:t>)</a:t>
            </a:r>
          </a:p>
          <a:p>
            <a:endParaRPr lang="en-US" sz="2400" dirty="0">
              <a:latin typeface="Century Gothic" panose="020B0502020202020204" pitchFamily="34" charset="0"/>
            </a:endParaRPr>
          </a:p>
          <a:p>
            <a:r>
              <a:rPr lang="en-US" sz="2400" dirty="0">
                <a:latin typeface="Century Gothic" panose="020B0502020202020204" pitchFamily="34" charset="0"/>
              </a:rPr>
              <a:t>Scientists use a different unit of volume: </a:t>
            </a:r>
            <a:r>
              <a:rPr lang="en-US" sz="2400" b="1" dirty="0">
                <a:solidFill>
                  <a:schemeClr val="accent1"/>
                </a:solidFill>
                <a:latin typeface="Century Gothic" panose="020B0502020202020204" pitchFamily="34" charset="0"/>
              </a:rPr>
              <a:t>dm</a:t>
            </a:r>
            <a:r>
              <a:rPr lang="en-US" sz="2400" b="1" baseline="30000" dirty="0">
                <a:solidFill>
                  <a:schemeClr val="accent1"/>
                </a:solidFill>
                <a:latin typeface="Century Gothic" panose="020B0502020202020204" pitchFamily="34" charset="0"/>
              </a:rPr>
              <a:t>3 </a:t>
            </a:r>
            <a:r>
              <a:rPr lang="en-US" sz="2400" dirty="0">
                <a:latin typeface="Century Gothic" panose="020B0502020202020204" pitchFamily="34" charset="0"/>
              </a:rPr>
              <a:t>(cubic</a:t>
            </a:r>
            <a:r>
              <a:rPr lang="en-US" sz="2400" b="1" baseline="30000" dirty="0">
                <a:solidFill>
                  <a:schemeClr val="accent1"/>
                </a:solidFill>
                <a:latin typeface="Century Gothic" panose="020B0502020202020204" pitchFamily="34" charset="0"/>
              </a:rPr>
              <a:t> </a:t>
            </a:r>
            <a:r>
              <a:rPr lang="en-US" sz="2400" dirty="0" err="1">
                <a:latin typeface="Century Gothic" panose="020B0502020202020204" pitchFamily="34" charset="0"/>
              </a:rPr>
              <a:t>decimetres</a:t>
            </a:r>
            <a:r>
              <a:rPr lang="en-US" sz="2400" dirty="0">
                <a:latin typeface="Century Gothic" panose="020B0502020202020204" pitchFamily="34" charset="0"/>
              </a:rPr>
              <a:t>)</a:t>
            </a:r>
          </a:p>
          <a:p>
            <a:endParaRPr lang="en-US" sz="2400" b="1" dirty="0">
              <a:solidFill>
                <a:schemeClr val="accent1"/>
              </a:solidFill>
              <a:latin typeface="Century Gothic" panose="020B0502020202020204" pitchFamily="34" charset="0"/>
            </a:endParaRPr>
          </a:p>
          <a:p>
            <a:pPr algn="ctr"/>
            <a:r>
              <a:rPr lang="en-US" sz="2400" b="1" dirty="0">
                <a:solidFill>
                  <a:schemeClr val="accent1"/>
                </a:solidFill>
                <a:latin typeface="Century Gothic" panose="020B0502020202020204" pitchFamily="34" charset="0"/>
              </a:rPr>
              <a:t>1 dm</a:t>
            </a:r>
            <a:r>
              <a:rPr lang="en-US" sz="2400" b="1" baseline="30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 = 1 L = 1000 cm</a:t>
            </a:r>
            <a:r>
              <a:rPr lang="en-US" sz="2400" b="1" baseline="30000" dirty="0">
                <a:solidFill>
                  <a:schemeClr val="accent1"/>
                </a:solidFill>
                <a:latin typeface="Century Gothic" panose="020B0502020202020204" pitchFamily="34" charset="0"/>
              </a:rPr>
              <a:t>3</a:t>
            </a:r>
            <a:endParaRPr lang="en-US"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991004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1" end="11"/>
                                            </p:txEl>
                                          </p:spTgt>
                                        </p:tgtEl>
                                        <p:attrNameLst>
                                          <p:attrName>style.visibility</p:attrName>
                                        </p:attrNameLst>
                                      </p:cBhvr>
                                      <p:to>
                                        <p:strVal val="visible"/>
                                      </p:to>
                                    </p:set>
                                    <p:animEffect transition="in" filter="fade">
                                      <p:cBhvr>
                                        <p:cTn id="32"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45246-0B25-5E4E-8B90-9754872857AD}"/>
              </a:ext>
            </a:extLst>
          </p:cNvPr>
          <p:cNvSpPr>
            <a:spLocks noGrp="1"/>
          </p:cNvSpPr>
          <p:nvPr>
            <p:ph type="title"/>
          </p:nvPr>
        </p:nvSpPr>
        <p:spPr/>
        <p:txBody>
          <a:bodyPr/>
          <a:lstStyle/>
          <a:p>
            <a:r>
              <a:rPr lang="en-US"/>
              <a:t>Converting between units of volume</a:t>
            </a:r>
          </a:p>
        </p:txBody>
      </p:sp>
      <p:sp>
        <p:nvSpPr>
          <p:cNvPr id="3" name="TextBox 2">
            <a:extLst>
              <a:ext uri="{FF2B5EF4-FFF2-40B4-BE49-F238E27FC236}">
                <a16:creationId xmlns:a16="http://schemas.microsoft.com/office/drawing/2014/main" id="{D730B184-4A22-8E42-876D-F231EAC5801D}"/>
              </a:ext>
            </a:extLst>
          </p:cNvPr>
          <p:cNvSpPr txBox="1"/>
          <p:nvPr/>
        </p:nvSpPr>
        <p:spPr>
          <a:xfrm>
            <a:off x="260779" y="2061601"/>
            <a:ext cx="3541354" cy="461665"/>
          </a:xfrm>
          <a:prstGeom prst="rect">
            <a:avLst/>
          </a:prstGeom>
          <a:noFill/>
        </p:spPr>
        <p:txBody>
          <a:bodyPr wrap="none" rtlCol="0">
            <a:spAutoFit/>
          </a:bodyPr>
          <a:lstStyle/>
          <a:p>
            <a:pPr algn="ctr"/>
            <a:r>
              <a:rPr lang="en-US" sz="2400" b="1">
                <a:solidFill>
                  <a:schemeClr val="accent1"/>
                </a:solidFill>
                <a:latin typeface="Century Gothic" panose="020B0502020202020204" pitchFamily="34" charset="0"/>
              </a:rPr>
              <a:t>1 dm</a:t>
            </a:r>
            <a:r>
              <a:rPr lang="en-US" sz="2400" b="1" baseline="30000">
                <a:solidFill>
                  <a:schemeClr val="accent1"/>
                </a:solidFill>
                <a:latin typeface="Century Gothic" panose="020B0502020202020204" pitchFamily="34" charset="0"/>
              </a:rPr>
              <a:t>3</a:t>
            </a:r>
            <a:r>
              <a:rPr lang="en-US" sz="2400" b="1">
                <a:solidFill>
                  <a:schemeClr val="accent1"/>
                </a:solidFill>
                <a:latin typeface="Century Gothic" panose="020B0502020202020204" pitchFamily="34" charset="0"/>
              </a:rPr>
              <a:t> = 1 L = 1000 cm</a:t>
            </a:r>
            <a:r>
              <a:rPr lang="en-US" sz="2400" b="1" baseline="30000">
                <a:solidFill>
                  <a:schemeClr val="accent1"/>
                </a:solidFill>
                <a:latin typeface="Century Gothic" panose="020B0502020202020204" pitchFamily="34" charset="0"/>
              </a:rPr>
              <a:t>3</a:t>
            </a:r>
            <a:endParaRPr lang="en-US" sz="2400" b="1">
              <a:solidFill>
                <a:schemeClr val="accent1"/>
              </a:solidFill>
              <a:latin typeface="Century Gothic" panose="020B0502020202020204" pitchFamily="34" charset="0"/>
            </a:endParaRPr>
          </a:p>
        </p:txBody>
      </p:sp>
      <p:sp>
        <p:nvSpPr>
          <p:cNvPr id="4" name="Curved Up Arrow 3">
            <a:extLst>
              <a:ext uri="{FF2B5EF4-FFF2-40B4-BE49-F238E27FC236}">
                <a16:creationId xmlns:a16="http://schemas.microsoft.com/office/drawing/2014/main" id="{0678BFCD-C88A-DE44-9BF9-E79D79C39D29}"/>
              </a:ext>
            </a:extLst>
          </p:cNvPr>
          <p:cNvSpPr/>
          <p:nvPr/>
        </p:nvSpPr>
        <p:spPr>
          <a:xfrm>
            <a:off x="617522" y="2679799"/>
            <a:ext cx="2827867" cy="59266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urved Up Arrow 4">
            <a:extLst>
              <a:ext uri="{FF2B5EF4-FFF2-40B4-BE49-F238E27FC236}">
                <a16:creationId xmlns:a16="http://schemas.microsoft.com/office/drawing/2014/main" id="{5FC4E513-9F8A-A44A-8091-64A5232C6D7C}"/>
              </a:ext>
            </a:extLst>
          </p:cNvPr>
          <p:cNvSpPr/>
          <p:nvPr/>
        </p:nvSpPr>
        <p:spPr>
          <a:xfrm rot="10800000">
            <a:off x="573538" y="1321000"/>
            <a:ext cx="2827867" cy="59266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8E1FEA24-3849-8442-B2E9-E4A751A88663}"/>
              </a:ext>
            </a:extLst>
          </p:cNvPr>
          <p:cNvSpPr txBox="1"/>
          <p:nvPr/>
        </p:nvSpPr>
        <p:spPr>
          <a:xfrm>
            <a:off x="3407497" y="3272466"/>
            <a:ext cx="7882286" cy="461665"/>
          </a:xfrm>
          <a:prstGeom prst="rect">
            <a:avLst/>
          </a:prstGeom>
          <a:noFill/>
        </p:spPr>
        <p:txBody>
          <a:bodyPr wrap="none" rtlCol="0">
            <a:spAutoFit/>
          </a:bodyPr>
          <a:lstStyle/>
          <a:p>
            <a:r>
              <a:rPr lang="en-US" sz="2400">
                <a:latin typeface="Century Gothic" panose="020B0502020202020204" pitchFamily="34" charset="0"/>
              </a:rPr>
              <a:t>To change dm</a:t>
            </a:r>
            <a:r>
              <a:rPr lang="en-US" sz="2400" baseline="30000">
                <a:latin typeface="Century Gothic" panose="020B0502020202020204" pitchFamily="34" charset="0"/>
              </a:rPr>
              <a:t>3</a:t>
            </a:r>
            <a:r>
              <a:rPr lang="en-US" sz="2400">
                <a:latin typeface="Century Gothic" panose="020B0502020202020204" pitchFamily="34" charset="0"/>
              </a:rPr>
              <a:t> to cm</a:t>
            </a:r>
            <a:r>
              <a:rPr lang="en-US" sz="2400" baseline="30000">
                <a:latin typeface="Century Gothic" panose="020B0502020202020204" pitchFamily="34" charset="0"/>
              </a:rPr>
              <a:t>3</a:t>
            </a:r>
            <a:r>
              <a:rPr lang="en-US" sz="2400">
                <a:latin typeface="Century Gothic" panose="020B0502020202020204" pitchFamily="34" charset="0"/>
              </a:rPr>
              <a:t> you multiply by 1000 (x 1000)</a:t>
            </a:r>
          </a:p>
        </p:txBody>
      </p:sp>
      <p:sp>
        <p:nvSpPr>
          <p:cNvPr id="7" name="TextBox 6">
            <a:extLst>
              <a:ext uri="{FF2B5EF4-FFF2-40B4-BE49-F238E27FC236}">
                <a16:creationId xmlns:a16="http://schemas.microsoft.com/office/drawing/2014/main" id="{A74E8077-ADE3-8E4E-AD67-C9B7E633AECA}"/>
              </a:ext>
            </a:extLst>
          </p:cNvPr>
          <p:cNvSpPr txBox="1"/>
          <p:nvPr/>
        </p:nvSpPr>
        <p:spPr>
          <a:xfrm>
            <a:off x="3445389" y="891776"/>
            <a:ext cx="7680308" cy="461665"/>
          </a:xfrm>
          <a:prstGeom prst="rect">
            <a:avLst/>
          </a:prstGeom>
          <a:noFill/>
        </p:spPr>
        <p:txBody>
          <a:bodyPr wrap="none" rtlCol="0">
            <a:spAutoFit/>
          </a:bodyPr>
          <a:lstStyle/>
          <a:p>
            <a:r>
              <a:rPr lang="en-US" sz="2400">
                <a:latin typeface="Century Gothic" panose="020B0502020202020204" pitchFamily="34" charset="0"/>
              </a:rPr>
              <a:t>To change cm</a:t>
            </a:r>
            <a:r>
              <a:rPr lang="en-US" sz="2400" baseline="30000">
                <a:latin typeface="Century Gothic" panose="020B0502020202020204" pitchFamily="34" charset="0"/>
              </a:rPr>
              <a:t>3</a:t>
            </a:r>
            <a:r>
              <a:rPr lang="en-US" sz="2400">
                <a:latin typeface="Century Gothic" panose="020B0502020202020204" pitchFamily="34" charset="0"/>
              </a:rPr>
              <a:t> to dm</a:t>
            </a:r>
            <a:r>
              <a:rPr lang="en-US" sz="2400" baseline="30000">
                <a:latin typeface="Century Gothic" panose="020B0502020202020204" pitchFamily="34" charset="0"/>
              </a:rPr>
              <a:t>3</a:t>
            </a:r>
            <a:r>
              <a:rPr lang="en-US" sz="2400">
                <a:latin typeface="Century Gothic" panose="020B0502020202020204" pitchFamily="34" charset="0"/>
              </a:rPr>
              <a:t> you divide by 1000 (÷ 1000)</a:t>
            </a:r>
          </a:p>
        </p:txBody>
      </p:sp>
      <p:sp>
        <p:nvSpPr>
          <p:cNvPr id="9" name="TextBox 8">
            <a:extLst>
              <a:ext uri="{FF2B5EF4-FFF2-40B4-BE49-F238E27FC236}">
                <a16:creationId xmlns:a16="http://schemas.microsoft.com/office/drawing/2014/main" id="{E05AFF26-3101-C446-9C3F-DFC35E11FB82}"/>
              </a:ext>
            </a:extLst>
          </p:cNvPr>
          <p:cNvSpPr txBox="1"/>
          <p:nvPr/>
        </p:nvSpPr>
        <p:spPr>
          <a:xfrm>
            <a:off x="1419046" y="3263867"/>
            <a:ext cx="1136850"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x 1000</a:t>
            </a:r>
            <a:endParaRPr lang="en-US" sz="2400" b="1">
              <a:solidFill>
                <a:schemeClr val="accent1"/>
              </a:solidFill>
            </a:endParaRPr>
          </a:p>
        </p:txBody>
      </p:sp>
      <p:sp>
        <p:nvSpPr>
          <p:cNvPr id="10" name="TextBox 9">
            <a:extLst>
              <a:ext uri="{FF2B5EF4-FFF2-40B4-BE49-F238E27FC236}">
                <a16:creationId xmlns:a16="http://schemas.microsoft.com/office/drawing/2014/main" id="{792A6CDC-9A6F-7044-AFB7-C3ED830ACCA8}"/>
              </a:ext>
            </a:extLst>
          </p:cNvPr>
          <p:cNvSpPr txBox="1"/>
          <p:nvPr/>
        </p:nvSpPr>
        <p:spPr>
          <a:xfrm>
            <a:off x="1419046" y="891777"/>
            <a:ext cx="1132041"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 1000</a:t>
            </a:r>
            <a:endParaRPr lang="en-US" sz="2400" b="1">
              <a:solidFill>
                <a:schemeClr val="accent1"/>
              </a:solidFill>
            </a:endParaRPr>
          </a:p>
        </p:txBody>
      </p:sp>
      <p:sp>
        <p:nvSpPr>
          <p:cNvPr id="11" name="TextBox 10">
            <a:extLst>
              <a:ext uri="{FF2B5EF4-FFF2-40B4-BE49-F238E27FC236}">
                <a16:creationId xmlns:a16="http://schemas.microsoft.com/office/drawing/2014/main" id="{1385E0A8-869A-C144-AC85-56944ADE4DD5}"/>
              </a:ext>
            </a:extLst>
          </p:cNvPr>
          <p:cNvSpPr txBox="1"/>
          <p:nvPr/>
        </p:nvSpPr>
        <p:spPr>
          <a:xfrm>
            <a:off x="540000" y="4139116"/>
            <a:ext cx="8638903" cy="3046988"/>
          </a:xfrm>
          <a:prstGeom prst="rect">
            <a:avLst/>
          </a:prstGeom>
          <a:noFill/>
        </p:spPr>
        <p:txBody>
          <a:bodyPr wrap="none" lIns="91440" tIns="45720" rIns="91440" bIns="45720" rtlCol="0" anchor="t">
            <a:spAutoFit/>
          </a:bodyPr>
          <a:lstStyle/>
          <a:p>
            <a:r>
              <a:rPr lang="en-US" sz="2400" dirty="0">
                <a:latin typeface="Century Gothic"/>
              </a:rPr>
              <a:t>Let's practice converting these volumes to different units.</a:t>
            </a:r>
          </a:p>
          <a:p>
            <a:endParaRPr lang="en-US" sz="2400" dirty="0">
              <a:latin typeface="Century Gothic" panose="020B0502020202020204" pitchFamily="34" charset="0"/>
            </a:endParaRPr>
          </a:p>
          <a:p>
            <a:r>
              <a:rPr lang="en-US" sz="2400" dirty="0">
                <a:latin typeface="Century Gothic"/>
              </a:rPr>
              <a:t>1000 cm</a:t>
            </a:r>
            <a:r>
              <a:rPr lang="en-US" sz="2400" baseline="30000" dirty="0">
                <a:latin typeface="Century Gothic"/>
              </a:rPr>
              <a:t>3</a:t>
            </a:r>
            <a:r>
              <a:rPr lang="en-US" sz="2400" dirty="0">
                <a:latin typeface="Century Gothic"/>
              </a:rPr>
              <a:t> = _______ dm</a:t>
            </a:r>
            <a:r>
              <a:rPr lang="en-US" sz="2400" baseline="30000" dirty="0">
                <a:latin typeface="Century Gothic"/>
              </a:rPr>
              <a:t>3</a:t>
            </a:r>
            <a:endParaRPr lang="en-US" sz="2400" dirty="0">
              <a:latin typeface="Century Gothic"/>
            </a:endParaRPr>
          </a:p>
          <a:p>
            <a:r>
              <a:rPr lang="en-US" sz="2400" dirty="0">
                <a:latin typeface="Century Gothic"/>
              </a:rPr>
              <a:t>5000 cm</a:t>
            </a:r>
            <a:r>
              <a:rPr lang="en-US" sz="2400" baseline="30000" dirty="0">
                <a:latin typeface="Century Gothic"/>
              </a:rPr>
              <a:t>3</a:t>
            </a:r>
            <a:r>
              <a:rPr lang="en-US" sz="2400" dirty="0">
                <a:latin typeface="Century Gothic"/>
              </a:rPr>
              <a:t> = _______ dm</a:t>
            </a:r>
            <a:r>
              <a:rPr lang="en-US" sz="2400" baseline="30000" dirty="0">
                <a:latin typeface="Century Gothic"/>
              </a:rPr>
              <a:t>3</a:t>
            </a:r>
            <a:endParaRPr lang="en-US" sz="2400" dirty="0">
              <a:latin typeface="Century Gothic"/>
            </a:endParaRPr>
          </a:p>
          <a:p>
            <a:r>
              <a:rPr lang="en-US" sz="2400" dirty="0">
                <a:latin typeface="Century Gothic"/>
              </a:rPr>
              <a:t>2403 cm</a:t>
            </a:r>
            <a:r>
              <a:rPr lang="en-US" sz="2400" baseline="30000" dirty="0">
                <a:latin typeface="Century Gothic"/>
              </a:rPr>
              <a:t>3</a:t>
            </a:r>
            <a:r>
              <a:rPr lang="en-US" sz="2400" dirty="0">
                <a:latin typeface="Century Gothic"/>
              </a:rPr>
              <a:t> = _______ dm</a:t>
            </a:r>
            <a:r>
              <a:rPr lang="en-US" sz="2400" baseline="30000" dirty="0">
                <a:latin typeface="Century Gothic"/>
              </a:rPr>
              <a:t>3</a:t>
            </a:r>
            <a:endParaRPr lang="en-US" sz="2400" dirty="0">
              <a:latin typeface="Century Gothic"/>
            </a:endParaRPr>
          </a:p>
          <a:p>
            <a:r>
              <a:rPr lang="en-US" sz="2400" dirty="0">
                <a:latin typeface="Century Gothic"/>
              </a:rPr>
              <a:t>  145 cm</a:t>
            </a:r>
            <a:r>
              <a:rPr lang="en-US" sz="2400" baseline="30000" dirty="0">
                <a:latin typeface="Century Gothic"/>
              </a:rPr>
              <a:t>3</a:t>
            </a:r>
            <a:r>
              <a:rPr lang="en-US" sz="2400" dirty="0">
                <a:latin typeface="Century Gothic"/>
              </a:rPr>
              <a:t> = _______ dm</a:t>
            </a:r>
            <a:r>
              <a:rPr lang="en-US" sz="2400" baseline="30000" dirty="0">
                <a:latin typeface="Century Gothic"/>
              </a:rPr>
              <a:t>3</a:t>
            </a:r>
            <a:endParaRPr lang="en-US" sz="2400" dirty="0">
              <a:latin typeface="Century Gothic"/>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sp>
        <p:nvSpPr>
          <p:cNvPr id="12" name="TextBox 11">
            <a:extLst>
              <a:ext uri="{FF2B5EF4-FFF2-40B4-BE49-F238E27FC236}">
                <a16:creationId xmlns:a16="http://schemas.microsoft.com/office/drawing/2014/main" id="{1E3B52E4-3A82-2743-A3C3-99D7DDE78B2E}"/>
              </a:ext>
            </a:extLst>
          </p:cNvPr>
          <p:cNvSpPr txBox="1"/>
          <p:nvPr/>
        </p:nvSpPr>
        <p:spPr>
          <a:xfrm>
            <a:off x="5357025" y="4919008"/>
            <a:ext cx="3682418" cy="1938992"/>
          </a:xfrm>
          <a:prstGeom prst="rect">
            <a:avLst/>
          </a:prstGeom>
          <a:noFill/>
        </p:spPr>
        <p:txBody>
          <a:bodyPr wrap="none" rtlCol="0">
            <a:spAutoFit/>
          </a:bodyPr>
          <a:lstStyle/>
          <a:p>
            <a:r>
              <a:rPr lang="en-US" sz="2400">
                <a:latin typeface="Century Gothic" panose="020B0502020202020204" pitchFamily="34" charset="0"/>
              </a:rPr>
              <a:t>1 dm</a:t>
            </a:r>
            <a:r>
              <a:rPr lang="en-US" sz="2400" baseline="30000">
                <a:latin typeface="Century Gothic" panose="020B0502020202020204" pitchFamily="34" charset="0"/>
              </a:rPr>
              <a:t>3</a:t>
            </a:r>
            <a:r>
              <a:rPr lang="en-US" sz="2400">
                <a:latin typeface="Century Gothic" panose="020B0502020202020204" pitchFamily="34" charset="0"/>
              </a:rPr>
              <a:t>       = _______ cm</a:t>
            </a:r>
            <a:r>
              <a:rPr lang="en-US" sz="2400" baseline="30000">
                <a:latin typeface="Century Gothic" panose="020B0502020202020204" pitchFamily="34" charset="0"/>
              </a:rPr>
              <a:t>3</a:t>
            </a:r>
            <a:endParaRPr lang="en-US" sz="2400">
              <a:latin typeface="Century Gothic" panose="020B0502020202020204" pitchFamily="34" charset="0"/>
            </a:endParaRPr>
          </a:p>
          <a:p>
            <a:r>
              <a:rPr lang="en-US" sz="2400">
                <a:latin typeface="Century Gothic" panose="020B0502020202020204" pitchFamily="34" charset="0"/>
              </a:rPr>
              <a:t>10 dm</a:t>
            </a:r>
            <a:r>
              <a:rPr lang="en-US" sz="2400" baseline="30000">
                <a:latin typeface="Century Gothic" panose="020B0502020202020204" pitchFamily="34" charset="0"/>
              </a:rPr>
              <a:t>3</a:t>
            </a:r>
            <a:r>
              <a:rPr lang="en-US" sz="2400">
                <a:latin typeface="Century Gothic" panose="020B0502020202020204" pitchFamily="34" charset="0"/>
              </a:rPr>
              <a:t>     = _______ cm</a:t>
            </a:r>
            <a:r>
              <a:rPr lang="en-US" sz="2400" baseline="30000">
                <a:latin typeface="Century Gothic" panose="020B0502020202020204" pitchFamily="34" charset="0"/>
              </a:rPr>
              <a:t>3</a:t>
            </a:r>
            <a:endParaRPr lang="en-US" sz="2400">
              <a:latin typeface="Century Gothic" panose="020B0502020202020204" pitchFamily="34" charset="0"/>
            </a:endParaRPr>
          </a:p>
          <a:p>
            <a:r>
              <a:rPr lang="en-US" sz="2400">
                <a:latin typeface="Century Gothic" panose="020B0502020202020204" pitchFamily="34" charset="0"/>
              </a:rPr>
              <a:t>179 dm</a:t>
            </a:r>
            <a:r>
              <a:rPr lang="en-US" sz="2400" baseline="30000">
                <a:latin typeface="Century Gothic" panose="020B0502020202020204" pitchFamily="34" charset="0"/>
              </a:rPr>
              <a:t>3</a:t>
            </a:r>
            <a:r>
              <a:rPr lang="en-US" sz="2400">
                <a:latin typeface="Century Gothic" panose="020B0502020202020204" pitchFamily="34" charset="0"/>
              </a:rPr>
              <a:t>   = _______ cm</a:t>
            </a:r>
            <a:r>
              <a:rPr lang="en-US" sz="2400" baseline="30000">
                <a:latin typeface="Century Gothic" panose="020B0502020202020204" pitchFamily="34" charset="0"/>
              </a:rPr>
              <a:t>3</a:t>
            </a:r>
            <a:endParaRPr lang="en-US" sz="2400">
              <a:latin typeface="Century Gothic" panose="020B0502020202020204" pitchFamily="34" charset="0"/>
            </a:endParaRPr>
          </a:p>
          <a:p>
            <a:r>
              <a:rPr lang="en-US" sz="2400">
                <a:latin typeface="Century Gothic" panose="020B0502020202020204" pitchFamily="34" charset="0"/>
              </a:rPr>
              <a:t>  0.2 dm</a:t>
            </a:r>
            <a:r>
              <a:rPr lang="en-US" sz="2400" baseline="30000">
                <a:latin typeface="Century Gothic" panose="020B0502020202020204" pitchFamily="34" charset="0"/>
              </a:rPr>
              <a:t>3</a:t>
            </a:r>
            <a:r>
              <a:rPr lang="en-US" sz="2400">
                <a:latin typeface="Century Gothic" panose="020B0502020202020204" pitchFamily="34" charset="0"/>
              </a:rPr>
              <a:t>  = _______ cm</a:t>
            </a:r>
            <a:r>
              <a:rPr lang="en-US" sz="2400" baseline="30000">
                <a:latin typeface="Century Gothic" panose="020B0502020202020204" pitchFamily="34" charset="0"/>
              </a:rPr>
              <a:t>3</a:t>
            </a:r>
            <a:endParaRPr lang="en-US" sz="2400">
              <a:latin typeface="Century Gothic" panose="020B0502020202020204" pitchFamily="34" charset="0"/>
            </a:endParaRPr>
          </a:p>
          <a:p>
            <a:endParaRPr lang="en-US" sz="2400"/>
          </a:p>
        </p:txBody>
      </p:sp>
      <p:sp>
        <p:nvSpPr>
          <p:cNvPr id="13" name="TextBox 12">
            <a:extLst>
              <a:ext uri="{FF2B5EF4-FFF2-40B4-BE49-F238E27FC236}">
                <a16:creationId xmlns:a16="http://schemas.microsoft.com/office/drawing/2014/main" id="{310BD394-6353-F649-ADA7-1303BB85E766}"/>
              </a:ext>
            </a:extLst>
          </p:cNvPr>
          <p:cNvSpPr txBox="1"/>
          <p:nvPr/>
        </p:nvSpPr>
        <p:spPr>
          <a:xfrm>
            <a:off x="2873318" y="4843207"/>
            <a:ext cx="354584"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1</a:t>
            </a:r>
          </a:p>
        </p:txBody>
      </p:sp>
      <p:sp>
        <p:nvSpPr>
          <p:cNvPr id="14" name="TextBox 13">
            <a:extLst>
              <a:ext uri="{FF2B5EF4-FFF2-40B4-BE49-F238E27FC236}">
                <a16:creationId xmlns:a16="http://schemas.microsoft.com/office/drawing/2014/main" id="{556036A3-6D4C-7940-A0C4-2A18D258150B}"/>
              </a:ext>
            </a:extLst>
          </p:cNvPr>
          <p:cNvSpPr txBox="1"/>
          <p:nvPr/>
        </p:nvSpPr>
        <p:spPr>
          <a:xfrm>
            <a:off x="2873318" y="5195934"/>
            <a:ext cx="354584"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5</a:t>
            </a:r>
          </a:p>
        </p:txBody>
      </p:sp>
      <p:sp>
        <p:nvSpPr>
          <p:cNvPr id="15" name="TextBox 14">
            <a:extLst>
              <a:ext uri="{FF2B5EF4-FFF2-40B4-BE49-F238E27FC236}">
                <a16:creationId xmlns:a16="http://schemas.microsoft.com/office/drawing/2014/main" id="{9A1BF027-A56C-2E47-A7C5-429885D14C14}"/>
              </a:ext>
            </a:extLst>
          </p:cNvPr>
          <p:cNvSpPr txBox="1"/>
          <p:nvPr/>
        </p:nvSpPr>
        <p:spPr>
          <a:xfrm>
            <a:off x="2473863" y="5553733"/>
            <a:ext cx="963725"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2.403</a:t>
            </a:r>
          </a:p>
        </p:txBody>
      </p:sp>
      <p:sp>
        <p:nvSpPr>
          <p:cNvPr id="16" name="TextBox 15">
            <a:extLst>
              <a:ext uri="{FF2B5EF4-FFF2-40B4-BE49-F238E27FC236}">
                <a16:creationId xmlns:a16="http://schemas.microsoft.com/office/drawing/2014/main" id="{7CBD542C-C952-4D48-961E-3CD19A511854}"/>
              </a:ext>
            </a:extLst>
          </p:cNvPr>
          <p:cNvSpPr txBox="1"/>
          <p:nvPr/>
        </p:nvSpPr>
        <p:spPr>
          <a:xfrm>
            <a:off x="2496090" y="5926378"/>
            <a:ext cx="963725"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0.145</a:t>
            </a:r>
          </a:p>
        </p:txBody>
      </p:sp>
      <p:sp>
        <p:nvSpPr>
          <p:cNvPr id="17" name="TextBox 16">
            <a:extLst>
              <a:ext uri="{FF2B5EF4-FFF2-40B4-BE49-F238E27FC236}">
                <a16:creationId xmlns:a16="http://schemas.microsoft.com/office/drawing/2014/main" id="{359A946C-799E-3542-A089-A27BAE0109E9}"/>
              </a:ext>
            </a:extLst>
          </p:cNvPr>
          <p:cNvSpPr txBox="1"/>
          <p:nvPr/>
        </p:nvSpPr>
        <p:spPr>
          <a:xfrm>
            <a:off x="7283348" y="4846248"/>
            <a:ext cx="877163"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1000</a:t>
            </a:r>
          </a:p>
        </p:txBody>
      </p:sp>
      <p:sp>
        <p:nvSpPr>
          <p:cNvPr id="18" name="TextBox 17">
            <a:extLst>
              <a:ext uri="{FF2B5EF4-FFF2-40B4-BE49-F238E27FC236}">
                <a16:creationId xmlns:a16="http://schemas.microsoft.com/office/drawing/2014/main" id="{9FF7CE6A-DA8F-0E4E-84DD-CFC336440CCF}"/>
              </a:ext>
            </a:extLst>
          </p:cNvPr>
          <p:cNvSpPr txBox="1"/>
          <p:nvPr/>
        </p:nvSpPr>
        <p:spPr>
          <a:xfrm>
            <a:off x="7197471" y="5241133"/>
            <a:ext cx="1050288"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10000</a:t>
            </a:r>
          </a:p>
        </p:txBody>
      </p:sp>
      <p:sp>
        <p:nvSpPr>
          <p:cNvPr id="19" name="TextBox 18">
            <a:extLst>
              <a:ext uri="{FF2B5EF4-FFF2-40B4-BE49-F238E27FC236}">
                <a16:creationId xmlns:a16="http://schemas.microsoft.com/office/drawing/2014/main" id="{BCEBA281-B3BA-A045-A0A5-B193E5CB51C6}"/>
              </a:ext>
            </a:extLst>
          </p:cNvPr>
          <p:cNvSpPr txBox="1"/>
          <p:nvPr/>
        </p:nvSpPr>
        <p:spPr>
          <a:xfrm>
            <a:off x="7112511" y="5613573"/>
            <a:ext cx="1223412"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179000</a:t>
            </a:r>
          </a:p>
        </p:txBody>
      </p:sp>
      <p:sp>
        <p:nvSpPr>
          <p:cNvPr id="20" name="TextBox 19">
            <a:extLst>
              <a:ext uri="{FF2B5EF4-FFF2-40B4-BE49-F238E27FC236}">
                <a16:creationId xmlns:a16="http://schemas.microsoft.com/office/drawing/2014/main" id="{1BFB69F3-7843-F040-AB8E-1F5F34B819E5}"/>
              </a:ext>
            </a:extLst>
          </p:cNvPr>
          <p:cNvSpPr txBox="1"/>
          <p:nvPr/>
        </p:nvSpPr>
        <p:spPr>
          <a:xfrm>
            <a:off x="7453266" y="5966224"/>
            <a:ext cx="704039"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200</a:t>
            </a:r>
          </a:p>
        </p:txBody>
      </p:sp>
    </p:spTree>
    <p:extLst>
      <p:ext uri="{BB962C8B-B14F-4D97-AF65-F5344CB8AC3E}">
        <p14:creationId xmlns:p14="http://schemas.microsoft.com/office/powerpoint/2010/main" val="3778535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9" grpId="0"/>
      <p:bldP spid="10" grpId="0"/>
      <p:bldP spid="11" grpId="0"/>
      <p:bldP spid="12" grpId="0"/>
      <p:bldP spid="13" grpId="0"/>
      <p:bldP spid="14" grpId="0"/>
      <p:bldP spid="15" grpId="0"/>
      <p:bldP spid="16" grpId="0"/>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366829" y="244891"/>
            <a:ext cx="8639844" cy="461665"/>
          </a:xfrm>
          <a:prstGeom prst="rect">
            <a:avLst/>
          </a:prstGeom>
          <a:noFill/>
        </p:spPr>
        <p:txBody>
          <a:bodyPr wrap="square" rtlCol="0">
            <a:spAutoFit/>
          </a:bodyPr>
          <a:lstStyle/>
          <a:p>
            <a:r>
              <a:rPr lang="en-GB" sz="2400" b="1">
                <a:latin typeface="Century Gothic" panose="020B0502020202020204" pitchFamily="34" charset="0"/>
              </a:rPr>
              <a:t>What is concentration?</a:t>
            </a:r>
          </a:p>
        </p:txBody>
      </p:sp>
      <p:sp>
        <p:nvSpPr>
          <p:cNvPr id="3" name="TextBox 2">
            <a:extLst>
              <a:ext uri="{FF2B5EF4-FFF2-40B4-BE49-F238E27FC236}">
                <a16:creationId xmlns:a16="http://schemas.microsoft.com/office/drawing/2014/main" id="{B7910BB4-C2D0-1BA1-7837-BB7E96394C09}"/>
              </a:ext>
            </a:extLst>
          </p:cNvPr>
          <p:cNvSpPr txBox="1"/>
          <p:nvPr/>
        </p:nvSpPr>
        <p:spPr>
          <a:xfrm>
            <a:off x="430997" y="1122947"/>
            <a:ext cx="3940502" cy="461665"/>
          </a:xfrm>
          <a:prstGeom prst="rect">
            <a:avLst/>
          </a:prstGeom>
          <a:noFill/>
        </p:spPr>
        <p:txBody>
          <a:bodyPr wrap="none" rtlCol="0">
            <a:spAutoFit/>
          </a:bodyPr>
          <a:lstStyle/>
          <a:p>
            <a:r>
              <a:rPr lang="en-GB" sz="2400" dirty="0">
                <a:latin typeface="Century Gothic" panose="020B0502020202020204" pitchFamily="34" charset="0"/>
              </a:rPr>
              <a:t>Concentration simulation</a:t>
            </a:r>
          </a:p>
        </p:txBody>
      </p:sp>
    </p:spTree>
    <p:extLst>
      <p:ext uri="{BB962C8B-B14F-4D97-AF65-F5344CB8AC3E}">
        <p14:creationId xmlns:p14="http://schemas.microsoft.com/office/powerpoint/2010/main" val="2969809215"/>
      </p:ext>
    </p:extLst>
  </p:cSld>
  <p:clrMapOvr>
    <a:masterClrMapping/>
  </p:clrMapOvr>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3BEB09-2E1F-4FEB-A0E5-2C6607BF4B56}">
  <ds:schemaRefs>
    <ds:schemaRef ds:uri="9dd66dd2-dc2f-4e10-8286-f1da66314693"/>
    <ds:schemaRef ds:uri="e7f29ac3-c74a-46a7-9e80-ec6458dc319f"/>
    <ds:schemaRef ds:uri="http://www.w3.org/XML/1998/namespace"/>
    <ds:schemaRef ds:uri="http://purl.org/dc/terms/"/>
    <ds:schemaRef ds:uri="http://purl.org/dc/dcmitype/"/>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6B2F747D-2B45-40B8-9F8F-ADA45C8D87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DF608BF-7950-4973-89A9-56B81748891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2799</TotalTime>
  <Words>4486</Words>
  <Application>Microsoft Macintosh PowerPoint</Application>
  <PresentationFormat>Widescreen</PresentationFormat>
  <Paragraphs>478</Paragraphs>
  <Slides>21</Slides>
  <Notes>18</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Cambria Math</vt:lpstr>
      <vt:lpstr>Century Gothic</vt:lpstr>
      <vt:lpstr>Georgia</vt:lpstr>
      <vt:lpstr>Wingdings</vt:lpstr>
      <vt:lpstr>1_B2.2.11 Feedback lesson</vt:lpstr>
      <vt:lpstr>Making this resource work for you</vt:lpstr>
      <vt:lpstr>Introducing Concentration  Match each term with its description</vt:lpstr>
      <vt:lpstr>C3.2.7</vt:lpstr>
      <vt:lpstr>PowerPoint Presentation</vt:lpstr>
      <vt:lpstr>This is the fix-it portion of the lesson</vt:lpstr>
      <vt:lpstr>PowerPoint Presentation</vt:lpstr>
      <vt:lpstr>Volume</vt:lpstr>
      <vt:lpstr>Converting between units of volume</vt:lpstr>
      <vt:lpstr>PowerPoint Presentation</vt:lpstr>
      <vt:lpstr>Concentration</vt:lpstr>
      <vt:lpstr>Which flask contains the most concentrated solution?</vt:lpstr>
      <vt:lpstr>Sugar is added to hot water and stirred. After a while it can’t be seen anymore.   Choose the correct statements below.</vt:lpstr>
      <vt:lpstr>Drill</vt:lpstr>
      <vt:lpstr>Drill answers</vt:lpstr>
      <vt:lpstr>PowerPoint Presentation</vt:lpstr>
      <vt:lpstr>We: Concentration</vt:lpstr>
      <vt:lpstr>You: Concentration</vt:lpstr>
      <vt:lpstr>Complete the unit conversion worksheet</vt:lpstr>
      <vt:lpstr>Volume Practical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Match each term with its description</dc:title>
  <dc:creator>Shauna O'Brien</dc:creator>
  <cp:lastModifiedBy>Joanna Scouler</cp:lastModifiedBy>
  <cp:revision>9</cp:revision>
  <dcterms:created xsi:type="dcterms:W3CDTF">2020-11-24T10:48:26Z</dcterms:created>
  <dcterms:modified xsi:type="dcterms:W3CDTF">2025-02-11T14:22:48Z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75126900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y fmtid="{D5CDD505-2E9C-101B-9397-08002B2CF9AE}" pid="10" name="MediaServiceImageTags">
    <vt:lpwstr/>
  </property>
</Properties>
</file>